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4" r:id="rId3"/>
    <p:sldId id="287" r:id="rId4"/>
    <p:sldId id="316" r:id="rId5"/>
    <p:sldId id="315" r:id="rId6"/>
    <p:sldId id="299" r:id="rId7"/>
    <p:sldId id="317" r:id="rId8"/>
    <p:sldId id="300" r:id="rId9"/>
    <p:sldId id="303" r:id="rId10"/>
    <p:sldId id="301" r:id="rId11"/>
    <p:sldId id="302" r:id="rId12"/>
    <p:sldId id="326" r:id="rId13"/>
    <p:sldId id="318" r:id="rId14"/>
    <p:sldId id="325" r:id="rId15"/>
    <p:sldId id="309" r:id="rId16"/>
    <p:sldId id="304" r:id="rId17"/>
    <p:sldId id="323" r:id="rId18"/>
    <p:sldId id="329" r:id="rId19"/>
    <p:sldId id="331" r:id="rId20"/>
    <p:sldId id="324" r:id="rId21"/>
    <p:sldId id="328" r:id="rId22"/>
    <p:sldId id="327" r:id="rId23"/>
    <p:sldId id="322" r:id="rId24"/>
    <p:sldId id="320" r:id="rId25"/>
    <p:sldId id="332" r:id="rId26"/>
    <p:sldId id="333" r:id="rId27"/>
    <p:sldId id="321" r:id="rId28"/>
    <p:sldId id="319" r:id="rId29"/>
    <p:sldId id="292" r:id="rId30"/>
  </p:sldIdLst>
  <p:sldSz cx="9144000" cy="6858000" type="screen4x3"/>
  <p:notesSz cx="6662738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6" autoAdjust="0"/>
    <p:restoredTop sz="92553" autoAdjust="0"/>
  </p:normalViewPr>
  <p:slideViewPr>
    <p:cSldViewPr>
      <p:cViewPr varScale="1">
        <p:scale>
          <a:sx n="101" d="100"/>
          <a:sy n="101" d="100"/>
        </p:scale>
        <p:origin x="-3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934CB-0070-403E-B2DF-C1FF4A9B82DD}" type="datetimeFigureOut">
              <a:rPr lang="es-ES" smtClean="0"/>
              <a:t>06/02/2019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70F46-35CE-4F6A-9321-FBBD69DC45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11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06/02/2019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236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06/02/2019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06/02/2019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hyperlink" Target="http://www.euskadi.eus/contenidos/informacion/cevime_infac_2018/eu_def/adjuntos/INFAC_Vol_26_9_migrainaren%20tratamendua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9750" y="1196975"/>
            <a:ext cx="7772400" cy="2303463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MIGRAINAREN </a:t>
            </a:r>
            <a:r>
              <a:rPr lang="es-ES_tradnl" sz="3600" dirty="0" smtClean="0"/>
              <a:t>TRATAMENDUA </a:t>
            </a:r>
            <a:r>
              <a:rPr lang="es-ES_tradnl" sz="3600" dirty="0" smtClean="0">
                <a:solidFill>
                  <a:schemeClr val="tx2"/>
                </a:solidFill>
              </a:rPr>
              <a:t/>
            </a:r>
            <a:br>
              <a:rPr lang="es-ES_tradnl" sz="3600" dirty="0" smtClean="0">
                <a:solidFill>
                  <a:schemeClr val="tx2"/>
                </a:solidFill>
              </a:rPr>
            </a:br>
            <a:r>
              <a:rPr lang="es-ES_tradnl" sz="3600" dirty="0" smtClean="0">
                <a:solidFill>
                  <a:schemeClr val="tx2"/>
                </a:solidFill>
              </a:rPr>
              <a:t/>
            </a:r>
            <a:br>
              <a:rPr lang="es-ES_tradnl" sz="3600" dirty="0" smtClean="0">
                <a:solidFill>
                  <a:schemeClr val="tx2"/>
                </a:solidFill>
              </a:rPr>
            </a:b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dirty="0" smtClean="0"/>
              <a:t>26 </a:t>
            </a:r>
            <a:r>
              <a:rPr lang="es-ES_tradnl" dirty="0" err="1"/>
              <a:t>Lib</a:t>
            </a:r>
            <a:r>
              <a:rPr lang="es-ES_tradnl" dirty="0"/>
              <a:t>, </a:t>
            </a:r>
            <a:r>
              <a:rPr lang="es-ES_tradnl" dirty="0" smtClean="0"/>
              <a:t>9 </a:t>
            </a:r>
            <a:r>
              <a:rPr lang="es-ES_tradnl" dirty="0" err="1"/>
              <a:t>zk</a:t>
            </a:r>
            <a:r>
              <a:rPr lang="es-ES_tradnl" dirty="0"/>
              <a:t>. 2018</a:t>
            </a:r>
            <a:endParaRPr lang="es-E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99740"/>
            <a:ext cx="8229600" cy="936104"/>
          </a:xfrm>
        </p:spPr>
        <p:txBody>
          <a:bodyPr/>
          <a:lstStyle/>
          <a:p>
            <a:r>
              <a:rPr lang="es-ES" sz="3600" cap="all" dirty="0" err="1" smtClean="0"/>
              <a:t>TRATAMENdu</a:t>
            </a:r>
            <a:r>
              <a:rPr lang="es-ES" sz="3600" cap="all" dirty="0" smtClean="0"/>
              <a:t> </a:t>
            </a:r>
            <a:r>
              <a:rPr lang="es-ES" sz="3600" cap="all" dirty="0" err="1" smtClean="0"/>
              <a:t>akutua</a:t>
            </a:r>
            <a:r>
              <a:rPr lang="es-ES" sz="3600" cap="all" dirty="0" smtClean="0"/>
              <a:t>: </a:t>
            </a:r>
            <a:r>
              <a:rPr lang="es-ES" sz="3600" cap="all" dirty="0" err="1" smtClean="0"/>
              <a:t>ANALGeSIkoak</a:t>
            </a:r>
            <a:r>
              <a:rPr lang="es-ES" sz="3600" cap="all" dirty="0" smtClean="0"/>
              <a:t> eta </a:t>
            </a:r>
            <a:r>
              <a:rPr lang="es-ES" sz="3600" cap="all" dirty="0" err="1" smtClean="0"/>
              <a:t>AIeE</a:t>
            </a:r>
            <a:endParaRPr lang="es-ES" sz="3600" cap="all" dirty="0" smtClean="0"/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1520" y="1484784"/>
            <a:ext cx="8694116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b="1" dirty="0">
                <a:latin typeface="+mj-lt"/>
              </a:rPr>
              <a:t>AAS </a:t>
            </a:r>
            <a:r>
              <a:rPr lang="es-ES" sz="2000" dirty="0">
                <a:latin typeface="+mj-lt"/>
              </a:rPr>
              <a:t>1 </a:t>
            </a:r>
            <a:r>
              <a:rPr lang="es-ES" sz="2000" dirty="0" err="1" smtClean="0">
                <a:latin typeface="+mj-lt"/>
              </a:rPr>
              <a:t>gramoko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dosietan</a:t>
            </a:r>
            <a:r>
              <a:rPr lang="es-ES" sz="2000" dirty="0" smtClean="0">
                <a:latin typeface="+mj-lt"/>
              </a:rPr>
              <a:t>  </a:t>
            </a:r>
            <a:r>
              <a:rPr lang="es-ES" sz="2000" dirty="0" err="1" smtClean="0">
                <a:latin typeface="+mj-lt"/>
              </a:rPr>
              <a:t>gomendatzen</a:t>
            </a:r>
            <a:r>
              <a:rPr lang="es-ES" sz="2000" dirty="0" smtClean="0">
                <a:latin typeface="+mj-lt"/>
              </a:rPr>
              <a:t> da.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lvl="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 err="1">
                <a:latin typeface="+mj-lt"/>
              </a:rPr>
              <a:t>AIEEen</a:t>
            </a:r>
            <a:r>
              <a:rPr lang="eu-ES" sz="2000" dirty="0">
                <a:latin typeface="+mj-lt"/>
              </a:rPr>
              <a:t> artean, </a:t>
            </a:r>
            <a:r>
              <a:rPr lang="eu-ES" sz="2000" b="1" dirty="0" err="1">
                <a:latin typeface="+mj-lt"/>
              </a:rPr>
              <a:t>ibuprofenoa</a:t>
            </a:r>
            <a:r>
              <a:rPr lang="eu-ES" sz="2000" dirty="0">
                <a:latin typeface="+mj-lt"/>
              </a:rPr>
              <a:t> gomendatzen da, 400 mg-ko dosietan. Hori eraginkorra ez bada, dosia 600 mg-tara igo daiteke. </a:t>
            </a:r>
            <a:r>
              <a:rPr lang="eu-ES" sz="2000" dirty="0" err="1" smtClean="0">
                <a:latin typeface="+mj-lt"/>
              </a:rPr>
              <a:t>Naproxenoa</a:t>
            </a:r>
            <a:r>
              <a:rPr lang="eu-ES" sz="2000" dirty="0" smtClean="0">
                <a:latin typeface="+mj-lt"/>
              </a:rPr>
              <a:t>, </a:t>
            </a:r>
            <a:r>
              <a:rPr lang="eu-ES" sz="2000" dirty="0" err="1" smtClean="0">
                <a:latin typeface="+mj-lt"/>
              </a:rPr>
              <a:t>diklofenakoa</a:t>
            </a:r>
            <a:r>
              <a:rPr lang="eu-ES" sz="2000" dirty="0" smtClean="0">
                <a:latin typeface="+mj-lt"/>
              </a:rPr>
              <a:t> </a:t>
            </a:r>
            <a:r>
              <a:rPr lang="eu-ES" sz="2000" dirty="0">
                <a:latin typeface="+mj-lt"/>
              </a:rPr>
              <a:t>eta </a:t>
            </a:r>
            <a:r>
              <a:rPr lang="eu-ES" sz="2000" dirty="0" err="1">
                <a:latin typeface="+mj-lt"/>
              </a:rPr>
              <a:t>dexketoprofenoa</a:t>
            </a:r>
            <a:r>
              <a:rPr lang="eu-ES" sz="2000" dirty="0">
                <a:latin typeface="+mj-lt"/>
              </a:rPr>
              <a:t> </a:t>
            </a:r>
            <a:r>
              <a:rPr lang="eu-ES" sz="2000" dirty="0" smtClean="0">
                <a:latin typeface="+mj-lt"/>
              </a:rPr>
              <a:t>ere </a:t>
            </a:r>
            <a:r>
              <a:rPr lang="eu-ES" sz="2000" dirty="0">
                <a:latin typeface="+mj-lt"/>
              </a:rPr>
              <a:t>mina arintzeko </a:t>
            </a:r>
            <a:r>
              <a:rPr lang="eu-ES" sz="2000" dirty="0" smtClean="0">
                <a:latin typeface="+mj-lt"/>
              </a:rPr>
              <a:t>eraginkorrak direla </a:t>
            </a:r>
            <a:r>
              <a:rPr lang="eu-ES" sz="2000" dirty="0">
                <a:latin typeface="+mj-lt"/>
              </a:rPr>
              <a:t>ikusi da. AIEE bat eraginkorra ez bada, beste bat proba </a:t>
            </a:r>
            <a:r>
              <a:rPr lang="eu-ES" sz="2000" dirty="0" smtClean="0">
                <a:latin typeface="+mj-lt"/>
              </a:rPr>
              <a:t>daiteke.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u-ES" sz="2000" b="1" dirty="0" err="1">
                <a:latin typeface="+mj-lt"/>
              </a:rPr>
              <a:t>Parazetamola</a:t>
            </a:r>
            <a:r>
              <a:rPr lang="eu-ES" sz="2000" b="1" dirty="0">
                <a:latin typeface="+mj-lt"/>
              </a:rPr>
              <a:t> </a:t>
            </a:r>
            <a:r>
              <a:rPr lang="eu-ES" sz="2000" dirty="0">
                <a:latin typeface="+mj-lt"/>
              </a:rPr>
              <a:t>1 gramoko dosietan erabil daiteke, beste tratamendu batzuk erabili ezin dituzten pazienteetan. </a:t>
            </a:r>
            <a:endParaRPr lang="es-ES" sz="20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16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936104"/>
          </a:xfrm>
        </p:spPr>
        <p:txBody>
          <a:bodyPr/>
          <a:lstStyle/>
          <a:p>
            <a:r>
              <a:rPr lang="es-ES" sz="3600" cap="all" dirty="0" err="1" smtClean="0"/>
              <a:t>TRATAMENdu</a:t>
            </a:r>
            <a:r>
              <a:rPr lang="es-ES" sz="3600" cap="all" dirty="0" smtClean="0"/>
              <a:t> </a:t>
            </a:r>
            <a:r>
              <a:rPr lang="es-ES" sz="3600" cap="all" dirty="0" err="1" smtClean="0"/>
              <a:t>AkUtua</a:t>
            </a:r>
            <a:r>
              <a:rPr lang="es-ES" sz="3600" cap="all" dirty="0" smtClean="0"/>
              <a:t>: </a:t>
            </a:r>
            <a:r>
              <a:rPr lang="es-ES" sz="3600" cap="all" dirty="0" err="1" smtClean="0"/>
              <a:t>TRIPTANak</a:t>
            </a:r>
            <a:endParaRPr lang="es-ES" sz="3600" cap="all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323528" y="1234852"/>
            <a:ext cx="864096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+mj-lt"/>
              </a:rPr>
              <a:t> </a:t>
            </a:r>
            <a:endParaRPr lang="es-ES" sz="2000" dirty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53356" y="1247359"/>
            <a:ext cx="8493248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>
                <a:latin typeface="+mn-lt"/>
              </a:rPr>
              <a:t>Eraginkorragoak dira </a:t>
            </a:r>
            <a:r>
              <a:rPr lang="eu-ES" sz="2000" b="1" dirty="0">
                <a:latin typeface="+mn-lt"/>
              </a:rPr>
              <a:t>goiz</a:t>
            </a:r>
            <a:r>
              <a:rPr lang="eu-ES" sz="2000" dirty="0">
                <a:latin typeface="+mn-lt"/>
              </a:rPr>
              <a:t> ematen </a:t>
            </a:r>
            <a:r>
              <a:rPr lang="eu-ES" sz="2000" dirty="0" smtClean="0">
                <a:latin typeface="+mn-lt"/>
              </a:rPr>
              <a:t>direnean. </a:t>
            </a:r>
            <a:r>
              <a:rPr lang="eu-ES" sz="2000" dirty="0">
                <a:latin typeface="+mn-lt"/>
              </a:rPr>
              <a:t>Aura daukaten pazienteek zefalearen hasieran hartzen dituzte, ez auraren </a:t>
            </a:r>
            <a:r>
              <a:rPr lang="eu-ES" sz="2000" dirty="0" smtClean="0">
                <a:latin typeface="+mn-lt"/>
              </a:rPr>
              <a:t>hasieran.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n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 smtClean="0">
                <a:latin typeface="+mn-lt"/>
              </a:rPr>
              <a:t>Eraginkorrak </a:t>
            </a:r>
            <a:r>
              <a:rPr lang="eu-ES" sz="2000" dirty="0">
                <a:latin typeface="+mn-lt"/>
              </a:rPr>
              <a:t>dira zefalea arintzeko pazienteen </a:t>
            </a:r>
            <a:r>
              <a:rPr lang="eu-ES" sz="2000" b="1" dirty="0">
                <a:latin typeface="+mn-lt"/>
              </a:rPr>
              <a:t>bi </a:t>
            </a:r>
            <a:r>
              <a:rPr lang="eu-ES" sz="2000" b="1" dirty="0" smtClean="0">
                <a:latin typeface="+mn-lt"/>
              </a:rPr>
              <a:t>herenetan.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>
                <a:latin typeface="+mn-lt"/>
              </a:rPr>
              <a:t>Erantzunik ez badago, ez da bigarren dosi bat eman </a:t>
            </a:r>
            <a:r>
              <a:rPr lang="eu-ES" sz="2000" dirty="0" smtClean="0">
                <a:latin typeface="+mn-lt"/>
              </a:rPr>
              <a:t>behar</a:t>
            </a:r>
            <a:r>
              <a:rPr lang="es-ES" sz="2000" dirty="0" smtClean="0">
                <a:latin typeface="+mn-lt"/>
              </a:rPr>
              <a:t>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 err="1" smtClean="0">
                <a:latin typeface="+mn-lt"/>
              </a:rPr>
              <a:t>Errekurrentziak</a:t>
            </a:r>
            <a:r>
              <a:rPr lang="eu-ES" sz="2000" dirty="0" smtClean="0">
                <a:latin typeface="+mn-lt"/>
              </a:rPr>
              <a:t> (</a:t>
            </a:r>
            <a:r>
              <a:rPr lang="eu-ES" sz="2000" dirty="0">
                <a:latin typeface="+mn-lt"/>
              </a:rPr>
              <a:t>pazienteen % 20-% </a:t>
            </a:r>
            <a:r>
              <a:rPr lang="eu-ES" sz="2000" dirty="0" smtClean="0">
                <a:latin typeface="+mn-lt"/>
              </a:rPr>
              <a:t>40k, </a:t>
            </a:r>
            <a:r>
              <a:rPr lang="eu-ES" sz="2000" dirty="0">
                <a:latin typeface="+mn-lt"/>
              </a:rPr>
              <a:t>hurrengo 24 orduko </a:t>
            </a:r>
            <a:r>
              <a:rPr lang="eu-ES" sz="2000" dirty="0" smtClean="0">
                <a:latin typeface="+mn-lt"/>
              </a:rPr>
              <a:t>epean) </a:t>
            </a:r>
            <a:r>
              <a:rPr lang="eu-ES" sz="2000" dirty="0">
                <a:latin typeface="+mn-lt"/>
              </a:rPr>
              <a:t>bigarren dosi bati erantzun </a:t>
            </a:r>
            <a:r>
              <a:rPr lang="eu-ES" sz="2000" dirty="0" smtClean="0">
                <a:latin typeface="+mn-lt"/>
              </a:rPr>
              <a:t>diezaiokete.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 err="1">
                <a:latin typeface="+mn-lt"/>
              </a:rPr>
              <a:t>Triptanak</a:t>
            </a:r>
            <a:r>
              <a:rPr lang="eu-ES" sz="2000" dirty="0">
                <a:latin typeface="+mn-lt"/>
              </a:rPr>
              <a:t> </a:t>
            </a:r>
            <a:r>
              <a:rPr lang="eu-ES" sz="2000" b="1" dirty="0">
                <a:latin typeface="+mn-lt"/>
              </a:rPr>
              <a:t>astean 2 aldiz </a:t>
            </a:r>
            <a:r>
              <a:rPr lang="eu-ES" sz="2000" dirty="0">
                <a:latin typeface="+mn-lt"/>
              </a:rPr>
              <a:t>erabili beharko lirateke gehienez (≤9 egun hilabetean), farmako gehiegi hartzeagatik sortzen den zefalea </a:t>
            </a:r>
            <a:r>
              <a:rPr lang="eu-ES" sz="2000" dirty="0" smtClean="0">
                <a:latin typeface="+mn-lt"/>
              </a:rPr>
              <a:t>saihesteko</a:t>
            </a:r>
            <a:r>
              <a:rPr lang="es-ES" sz="2000" dirty="0" smtClean="0">
                <a:latin typeface="+mj-lt"/>
              </a:rPr>
              <a:t>.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785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936104"/>
          </a:xfrm>
        </p:spPr>
        <p:txBody>
          <a:bodyPr/>
          <a:lstStyle/>
          <a:p>
            <a:r>
              <a:rPr lang="es-ES" sz="3600" cap="all" dirty="0" err="1" smtClean="0"/>
              <a:t>TRATAMENdu</a:t>
            </a:r>
            <a:r>
              <a:rPr lang="es-ES" sz="3600" cap="all" dirty="0" smtClean="0"/>
              <a:t> </a:t>
            </a:r>
            <a:r>
              <a:rPr lang="es-ES" sz="3600" cap="all" dirty="0" err="1"/>
              <a:t>AkUtua</a:t>
            </a:r>
            <a:r>
              <a:rPr lang="es-ES" sz="3600" cap="all" dirty="0"/>
              <a:t>: </a:t>
            </a:r>
            <a:r>
              <a:rPr lang="es-ES" sz="3600" cap="all" dirty="0" err="1"/>
              <a:t>TRIPTANak</a:t>
            </a:r>
            <a:endParaRPr lang="es-ES" sz="3600" cap="all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323528" y="1234852"/>
            <a:ext cx="864096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+mj-lt"/>
              </a:rPr>
              <a:t> </a:t>
            </a:r>
            <a:endParaRPr lang="es-ES" sz="2000" dirty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9512" y="1628800"/>
            <a:ext cx="8964488" cy="34778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 err="1">
                <a:latin typeface="+mj-lt"/>
              </a:rPr>
              <a:t>Triptan</a:t>
            </a:r>
            <a:r>
              <a:rPr lang="eu-ES" sz="2000" dirty="0">
                <a:latin typeface="+mj-lt"/>
              </a:rPr>
              <a:t> guztiek </a:t>
            </a:r>
            <a:r>
              <a:rPr lang="eu-ES" sz="2000" b="1" dirty="0">
                <a:latin typeface="+mj-lt"/>
              </a:rPr>
              <a:t>antzeko eraginkortasuna </a:t>
            </a:r>
            <a:r>
              <a:rPr lang="eu-ES" sz="2000" dirty="0" smtClean="0">
                <a:latin typeface="+mj-lt"/>
              </a:rPr>
              <a:t>daukate.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u-ES" sz="2000" dirty="0">
                <a:latin typeface="+mj-lt"/>
              </a:rPr>
              <a:t>Lehenengo </a:t>
            </a:r>
            <a:r>
              <a:rPr lang="eu-ES" sz="2000" dirty="0" err="1">
                <a:latin typeface="+mj-lt"/>
              </a:rPr>
              <a:t>triptana</a:t>
            </a:r>
            <a:r>
              <a:rPr lang="eu-ES" sz="2000" dirty="0">
                <a:latin typeface="+mj-lt"/>
              </a:rPr>
              <a:t> eraginkorra ez denean (ondoz ondoko 3 krisitan eman ondoren), hurrengo krisian beste </a:t>
            </a:r>
            <a:r>
              <a:rPr lang="eu-ES" sz="2000" dirty="0" err="1">
                <a:latin typeface="+mj-lt"/>
              </a:rPr>
              <a:t>triptan</a:t>
            </a:r>
            <a:r>
              <a:rPr lang="eu-ES" sz="2000" dirty="0">
                <a:latin typeface="+mj-lt"/>
              </a:rPr>
              <a:t> bat erabili </a:t>
            </a:r>
            <a:r>
              <a:rPr lang="eu-ES" sz="2000" dirty="0" smtClean="0">
                <a:latin typeface="+mj-lt"/>
              </a:rPr>
              <a:t>, </a:t>
            </a:r>
            <a:r>
              <a:rPr lang="eu-ES" sz="2000" dirty="0">
                <a:latin typeface="+mj-lt"/>
              </a:rPr>
              <a:t>dosia igo, edo beste forma </a:t>
            </a:r>
            <a:r>
              <a:rPr lang="eu-ES" sz="2000" dirty="0" err="1">
                <a:latin typeface="+mj-lt"/>
              </a:rPr>
              <a:t>galeniko</a:t>
            </a:r>
            <a:r>
              <a:rPr lang="eu-ES" sz="2000" dirty="0">
                <a:latin typeface="+mj-lt"/>
              </a:rPr>
              <a:t> batera aldatu beharko da </a:t>
            </a:r>
            <a:r>
              <a:rPr lang="es-ES" sz="2000" dirty="0" smtClean="0">
                <a:latin typeface="+mj-lt"/>
              </a:rPr>
              <a:t>.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s-ES" sz="2000" dirty="0" smtClean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u-ES" sz="2000" dirty="0">
                <a:latin typeface="+mj-lt"/>
              </a:rPr>
              <a:t>Krisi </a:t>
            </a:r>
            <a:r>
              <a:rPr lang="eu-ES" sz="2000" dirty="0" smtClean="0">
                <a:latin typeface="+mj-lt"/>
              </a:rPr>
              <a:t>berean, </a:t>
            </a:r>
            <a:r>
              <a:rPr lang="eu-ES" sz="2000" dirty="0">
                <a:latin typeface="+mj-lt"/>
              </a:rPr>
              <a:t>ez litzateke beste </a:t>
            </a:r>
            <a:r>
              <a:rPr lang="eu-ES" sz="2000" dirty="0" err="1">
                <a:latin typeface="+mj-lt"/>
              </a:rPr>
              <a:t>triptan</a:t>
            </a:r>
            <a:r>
              <a:rPr lang="eu-ES" sz="2000" dirty="0">
                <a:latin typeface="+mj-lt"/>
              </a:rPr>
              <a:t> desberdin batera aldatu </a:t>
            </a:r>
            <a:r>
              <a:rPr lang="eu-ES" sz="2000" dirty="0" smtClean="0">
                <a:latin typeface="+mj-lt"/>
              </a:rPr>
              <a:t>beharko.T </a:t>
            </a:r>
            <a:r>
              <a:rPr lang="eu-ES" sz="2000" dirty="0" err="1" smtClean="0">
                <a:latin typeface="+mj-lt"/>
              </a:rPr>
              <a:t>riptan</a:t>
            </a:r>
            <a:r>
              <a:rPr lang="eu-ES" sz="2000" dirty="0" smtClean="0">
                <a:latin typeface="+mj-lt"/>
              </a:rPr>
              <a:t> </a:t>
            </a:r>
            <a:r>
              <a:rPr lang="eu-ES" sz="2000" dirty="0">
                <a:latin typeface="+mj-lt"/>
              </a:rPr>
              <a:t>edo deribatu </a:t>
            </a:r>
            <a:r>
              <a:rPr lang="eu-ES" sz="2000" dirty="0" err="1">
                <a:latin typeface="+mj-lt"/>
              </a:rPr>
              <a:t>ergotamimiko</a:t>
            </a:r>
            <a:r>
              <a:rPr lang="eu-ES" sz="2000" dirty="0">
                <a:latin typeface="+mj-lt"/>
              </a:rPr>
              <a:t> bat erabiltzen bada, ez dira beste </a:t>
            </a:r>
            <a:r>
              <a:rPr lang="eu-ES" sz="2000" dirty="0" err="1">
                <a:latin typeface="+mj-lt"/>
              </a:rPr>
              <a:t>triptan</a:t>
            </a:r>
            <a:r>
              <a:rPr lang="eu-ES" sz="2000" dirty="0">
                <a:latin typeface="+mj-lt"/>
              </a:rPr>
              <a:t> batzuk erabili behar hurrengo 24 orduetan, eragin dezaketen basokonstrikzio gehigarriagatik.</a:t>
            </a:r>
            <a:endParaRPr lang="es-ES" sz="2000" dirty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433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936104"/>
          </a:xfrm>
        </p:spPr>
        <p:txBody>
          <a:bodyPr/>
          <a:lstStyle/>
          <a:p>
            <a:r>
              <a:rPr lang="es-ES" sz="3600" cap="all" dirty="0" err="1" smtClean="0"/>
              <a:t>TRATAMENdu</a:t>
            </a:r>
            <a:r>
              <a:rPr lang="es-ES" sz="3600" cap="all" dirty="0" smtClean="0"/>
              <a:t> </a:t>
            </a:r>
            <a:r>
              <a:rPr lang="es-ES" sz="3600" cap="all" dirty="0" err="1"/>
              <a:t>AkUtua</a:t>
            </a:r>
            <a:r>
              <a:rPr lang="es-ES" sz="3600" cap="all" dirty="0"/>
              <a:t>: </a:t>
            </a:r>
            <a:r>
              <a:rPr lang="es-ES" sz="3600" cap="all" dirty="0" err="1"/>
              <a:t>TRIPTANak</a:t>
            </a:r>
            <a:endParaRPr lang="es-ES" sz="3600" cap="all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323528" y="1234852"/>
            <a:ext cx="864096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+mj-lt"/>
              </a:rPr>
              <a:t> </a:t>
            </a:r>
            <a:endParaRPr lang="es-ES" sz="2000" dirty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39552" y="1628800"/>
            <a:ext cx="8493248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b="1" dirty="0">
                <a:latin typeface="+mj-lt"/>
              </a:rPr>
              <a:t>Intentsitate handiko </a:t>
            </a:r>
            <a:r>
              <a:rPr lang="eu-ES" sz="2000" dirty="0">
                <a:latin typeface="+mj-lt"/>
              </a:rPr>
              <a:t>krisiak dituzten </a:t>
            </a:r>
            <a:r>
              <a:rPr lang="eu-ES" sz="2000" dirty="0" err="1" smtClean="0">
                <a:latin typeface="+mj-lt"/>
              </a:rPr>
              <a:t>pazienteeta</a:t>
            </a:r>
            <a:r>
              <a:rPr lang="eu-ES" sz="2000" dirty="0" smtClean="0">
                <a:latin typeface="+mj-lt"/>
              </a:rPr>
              <a:t>, </a:t>
            </a:r>
            <a:r>
              <a:rPr lang="eu-ES" sz="2000" dirty="0">
                <a:latin typeface="+mj-lt"/>
              </a:rPr>
              <a:t>aintzat </a:t>
            </a:r>
            <a:r>
              <a:rPr lang="eu-ES" sz="2000" dirty="0" smtClean="0">
                <a:latin typeface="+mj-lt"/>
              </a:rPr>
              <a:t>hartu</a:t>
            </a:r>
            <a:r>
              <a:rPr lang="es-ES" sz="2000" dirty="0" smtClean="0">
                <a:latin typeface="+mj-lt"/>
              </a:rPr>
              <a:t>: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u-ES" sz="2000" dirty="0" err="1">
                <a:latin typeface="+mj-lt"/>
              </a:rPr>
              <a:t>triptana</a:t>
            </a:r>
            <a:r>
              <a:rPr lang="eu-ES" sz="2000" dirty="0">
                <a:latin typeface="+mj-lt"/>
              </a:rPr>
              <a:t> AIEE batekin (adibidez, </a:t>
            </a:r>
            <a:r>
              <a:rPr lang="eu-ES" sz="2000" dirty="0" err="1">
                <a:latin typeface="+mj-lt"/>
              </a:rPr>
              <a:t>naproxenoa</a:t>
            </a:r>
            <a:r>
              <a:rPr lang="eu-ES" sz="2000" dirty="0">
                <a:latin typeface="+mj-lt"/>
              </a:rPr>
              <a:t>) </a:t>
            </a:r>
            <a:r>
              <a:rPr lang="eu-ES" sz="2000" dirty="0" smtClean="0">
                <a:latin typeface="+mj-lt"/>
              </a:rPr>
              <a:t>konbinatzea</a:t>
            </a:r>
            <a:endParaRPr lang="es-ES" sz="2000" dirty="0" smtClean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u-ES" sz="2000" dirty="0">
                <a:latin typeface="+mj-lt"/>
              </a:rPr>
              <a:t>sudur-bidezko edo larruazalpeko formak erabiltzea </a:t>
            </a:r>
            <a:endParaRPr lang="eu-ES" sz="2000" dirty="0" smtClean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>
                <a:latin typeface="+mj-lt"/>
              </a:rPr>
              <a:t>Aho bidezko forma guztiak</a:t>
            </a:r>
            <a:r>
              <a:rPr lang="eu-ES" sz="2000" dirty="0" smtClean="0">
                <a:latin typeface="+mj-lt"/>
              </a:rPr>
              <a:t>, </a:t>
            </a:r>
            <a:r>
              <a:rPr lang="eu-ES" sz="2000" dirty="0">
                <a:latin typeface="+mj-lt"/>
              </a:rPr>
              <a:t>gastrikoki absorbatzen dira. Horregatik, krisiaren hasieran </a:t>
            </a:r>
            <a:r>
              <a:rPr lang="eu-ES" sz="2000" b="1" dirty="0">
                <a:latin typeface="+mj-lt"/>
              </a:rPr>
              <a:t>gorakoak</a:t>
            </a:r>
            <a:r>
              <a:rPr lang="eu-ES" sz="2000" dirty="0">
                <a:latin typeface="+mj-lt"/>
              </a:rPr>
              <a:t> dituzten pazienteen kasuan</a:t>
            </a:r>
            <a:r>
              <a:rPr lang="eu-ES" sz="2000" b="1" dirty="0">
                <a:latin typeface="+mj-lt"/>
              </a:rPr>
              <a:t>, sudur-bidezko </a:t>
            </a:r>
            <a:r>
              <a:rPr lang="eu-ES" sz="2000" dirty="0">
                <a:latin typeface="+mj-lt"/>
              </a:rPr>
              <a:t>formak (</a:t>
            </a:r>
            <a:r>
              <a:rPr lang="eu-ES" sz="2000" dirty="0" err="1">
                <a:latin typeface="+mj-lt"/>
              </a:rPr>
              <a:t>sumatriptana</a:t>
            </a:r>
            <a:r>
              <a:rPr lang="eu-ES" sz="2000" dirty="0">
                <a:latin typeface="+mj-lt"/>
              </a:rPr>
              <a:t>, </a:t>
            </a:r>
            <a:r>
              <a:rPr lang="eu-ES" sz="2000" dirty="0" err="1">
                <a:latin typeface="+mj-lt"/>
              </a:rPr>
              <a:t>zolmitriptana</a:t>
            </a:r>
            <a:r>
              <a:rPr lang="eu-ES" sz="2000" dirty="0">
                <a:latin typeface="+mj-lt"/>
              </a:rPr>
              <a:t>) edo </a:t>
            </a:r>
            <a:r>
              <a:rPr lang="eu-ES" sz="2000" b="1" dirty="0">
                <a:latin typeface="+mj-lt"/>
              </a:rPr>
              <a:t>larruazalpekoak</a:t>
            </a:r>
            <a:r>
              <a:rPr lang="eu-ES" sz="2000" dirty="0">
                <a:latin typeface="+mj-lt"/>
              </a:rPr>
              <a:t> (</a:t>
            </a:r>
            <a:r>
              <a:rPr lang="eu-ES" sz="2000" dirty="0" err="1">
                <a:latin typeface="+mj-lt"/>
              </a:rPr>
              <a:t>sumatriptana</a:t>
            </a:r>
            <a:r>
              <a:rPr lang="eu-ES" sz="2000" dirty="0">
                <a:latin typeface="+mj-lt"/>
              </a:rPr>
              <a:t>) erabiltzea kontuan hartu beharko litzateke, </a:t>
            </a:r>
            <a:r>
              <a:rPr lang="eu-ES" sz="2000" dirty="0" err="1">
                <a:latin typeface="+mj-lt"/>
              </a:rPr>
              <a:t>antiemetikoarekin</a:t>
            </a:r>
            <a:r>
              <a:rPr lang="eu-ES" sz="2000" dirty="0">
                <a:latin typeface="+mj-lt"/>
              </a:rPr>
              <a:t> </a:t>
            </a:r>
            <a:r>
              <a:rPr lang="eu-ES" sz="2000" dirty="0" smtClean="0">
                <a:latin typeface="+mj-lt"/>
              </a:rPr>
              <a:t>batera </a:t>
            </a:r>
            <a:endParaRPr lang="es-E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91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936104"/>
          </a:xfrm>
        </p:spPr>
        <p:txBody>
          <a:bodyPr/>
          <a:lstStyle/>
          <a:p>
            <a:r>
              <a:rPr lang="es-ES" sz="3600" cap="all" dirty="0" err="1" smtClean="0"/>
              <a:t>TRATAMENdu</a:t>
            </a:r>
            <a:r>
              <a:rPr lang="es-ES" sz="3600" cap="all" dirty="0" smtClean="0"/>
              <a:t> </a:t>
            </a:r>
            <a:r>
              <a:rPr lang="es-ES" sz="3600" cap="all" dirty="0" err="1"/>
              <a:t>AkUtua</a:t>
            </a:r>
            <a:r>
              <a:rPr lang="es-ES" sz="3600" cap="all" dirty="0"/>
              <a:t>: </a:t>
            </a:r>
            <a:r>
              <a:rPr lang="es-ES" sz="3600" cap="all" dirty="0" err="1"/>
              <a:t>TRIPTANak</a:t>
            </a:r>
            <a:endParaRPr lang="es-ES" sz="3600" cap="all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323528" y="1234852"/>
            <a:ext cx="864096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+mj-lt"/>
              </a:rPr>
              <a:t> </a:t>
            </a:r>
            <a:endParaRPr lang="es-ES" sz="2000" dirty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25736" y="1434907"/>
            <a:ext cx="8493248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 err="1">
                <a:latin typeface="+mj-lt"/>
              </a:rPr>
              <a:t>Triptanen</a:t>
            </a:r>
            <a:r>
              <a:rPr lang="eu-ES" sz="2000" dirty="0">
                <a:latin typeface="+mj-lt"/>
              </a:rPr>
              <a:t> </a:t>
            </a:r>
            <a:r>
              <a:rPr lang="eu-ES" sz="2000" b="1" dirty="0">
                <a:latin typeface="+mj-lt"/>
              </a:rPr>
              <a:t>ondorio kaltegarriak </a:t>
            </a:r>
            <a:r>
              <a:rPr lang="eu-ES" sz="2000" dirty="0">
                <a:latin typeface="+mj-lt"/>
              </a:rPr>
              <a:t>arinak edo moderatuak </a:t>
            </a:r>
            <a:r>
              <a:rPr lang="eu-ES" sz="2000" dirty="0" smtClean="0">
                <a:latin typeface="+mj-lt"/>
              </a:rPr>
              <a:t>izaten dira.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b="1" dirty="0" smtClean="0">
                <a:latin typeface="+mj-lt"/>
              </a:rPr>
              <a:t>Ez erabili: </a:t>
            </a:r>
            <a:r>
              <a:rPr lang="eu-ES" sz="2000" dirty="0" smtClean="0">
                <a:latin typeface="+mj-lt"/>
              </a:rPr>
              <a:t>hipertentsioa kontrolatu gabe badago, edo </a:t>
            </a:r>
            <a:r>
              <a:rPr lang="eu-ES" sz="2000" dirty="0">
                <a:latin typeface="+mj-lt"/>
              </a:rPr>
              <a:t>gaixotasun </a:t>
            </a:r>
            <a:r>
              <a:rPr lang="eu-ES" sz="2000" dirty="0" err="1" smtClean="0">
                <a:latin typeface="+mj-lt"/>
              </a:rPr>
              <a:t>kardiobaskularra</a:t>
            </a:r>
            <a:r>
              <a:rPr lang="eu-ES" sz="2000" dirty="0" smtClean="0">
                <a:latin typeface="+mj-lt"/>
              </a:rPr>
              <a:t> </a:t>
            </a:r>
            <a:r>
              <a:rPr lang="eu-ES" sz="2000" dirty="0">
                <a:latin typeface="+mj-lt"/>
              </a:rPr>
              <a:t>edo </a:t>
            </a:r>
            <a:r>
              <a:rPr lang="eu-ES" sz="2000" dirty="0" err="1" smtClean="0">
                <a:latin typeface="+mj-lt"/>
              </a:rPr>
              <a:t>zerebrobaskularra</a:t>
            </a:r>
            <a:r>
              <a:rPr lang="eu-ES" sz="2000" dirty="0" smtClean="0">
                <a:latin typeface="+mj-lt"/>
              </a:rPr>
              <a:t> dagoenean.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b="1" dirty="0">
                <a:latin typeface="+mj-lt"/>
              </a:rPr>
              <a:t>Kontuarekin erabili </a:t>
            </a:r>
            <a:r>
              <a:rPr lang="eu-ES" sz="2000" dirty="0">
                <a:latin typeface="+mj-lt"/>
              </a:rPr>
              <a:t>behar dira arrisku </a:t>
            </a:r>
            <a:r>
              <a:rPr lang="eu-ES" sz="2000" dirty="0" err="1">
                <a:latin typeface="+mj-lt"/>
              </a:rPr>
              <a:t>kardiobaskularreko</a:t>
            </a:r>
            <a:r>
              <a:rPr lang="eu-ES" sz="2000" dirty="0">
                <a:latin typeface="+mj-lt"/>
              </a:rPr>
              <a:t> faktoreak dituzten </a:t>
            </a:r>
            <a:r>
              <a:rPr lang="eu-ES" sz="2000" dirty="0" smtClean="0">
                <a:latin typeface="+mj-lt"/>
              </a:rPr>
              <a:t>pazienteekin.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 err="1" smtClean="0">
                <a:latin typeface="+mj-lt"/>
              </a:rPr>
              <a:t>Sumatriptana</a:t>
            </a:r>
            <a:r>
              <a:rPr lang="eu-ES" sz="2000" dirty="0" smtClean="0">
                <a:latin typeface="+mj-lt"/>
              </a:rPr>
              <a:t> </a:t>
            </a:r>
            <a:r>
              <a:rPr lang="eu-ES" sz="2000" b="1" dirty="0" err="1">
                <a:latin typeface="+mj-lt"/>
              </a:rPr>
              <a:t>kontraindikatuta</a:t>
            </a:r>
            <a:r>
              <a:rPr lang="eu-ES" sz="2000" b="1" dirty="0">
                <a:latin typeface="+mj-lt"/>
              </a:rPr>
              <a:t> </a:t>
            </a:r>
            <a:r>
              <a:rPr lang="eu-ES" sz="2000" dirty="0">
                <a:latin typeface="+mj-lt"/>
              </a:rPr>
              <a:t>dago gibeleko gutxiegitasun larria dagoenean eta, </a:t>
            </a:r>
            <a:r>
              <a:rPr lang="eu-ES" sz="2000" dirty="0" err="1">
                <a:latin typeface="+mj-lt"/>
              </a:rPr>
              <a:t>naratriptana</a:t>
            </a:r>
            <a:r>
              <a:rPr lang="eu-ES" sz="2000" dirty="0">
                <a:latin typeface="+mj-lt"/>
              </a:rPr>
              <a:t>, giltzurrun-gutxiegitasun edo gibeleko gutxiegitasun larria </a:t>
            </a:r>
            <a:r>
              <a:rPr lang="eu-ES" sz="2000" dirty="0" smtClean="0">
                <a:latin typeface="+mj-lt"/>
              </a:rPr>
              <a:t>dagoenean</a:t>
            </a:r>
            <a:r>
              <a:rPr lang="es-ES" sz="2000" dirty="0" smtClean="0">
                <a:latin typeface="+mj-lt"/>
              </a:rPr>
              <a:t>.</a:t>
            </a:r>
            <a:endParaRPr lang="es-ES" sz="1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388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778" y="116632"/>
            <a:ext cx="8229600" cy="1143000"/>
          </a:xfrm>
        </p:spPr>
        <p:txBody>
          <a:bodyPr/>
          <a:lstStyle/>
          <a:p>
            <a:r>
              <a:rPr lang="es-ES" sz="3600" cap="all" dirty="0" err="1"/>
              <a:t>TRATAMENdu</a:t>
            </a:r>
            <a:r>
              <a:rPr lang="es-ES" sz="3600" cap="all" dirty="0"/>
              <a:t> </a:t>
            </a:r>
            <a:r>
              <a:rPr lang="es-ES" sz="3600" cap="all" dirty="0" err="1"/>
              <a:t>AkUtua</a:t>
            </a:r>
            <a:r>
              <a:rPr lang="es-ES" sz="3600" cap="all" dirty="0"/>
              <a:t>: </a:t>
            </a:r>
            <a:r>
              <a:rPr lang="es-ES" sz="3600" dirty="0" smtClean="0"/>
              <a:t> ANTIEMETIKOAK</a:t>
            </a: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251520" y="1556792"/>
            <a:ext cx="8694116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>
                <a:latin typeface="+mj-lt"/>
              </a:rPr>
              <a:t>Goragaleak edo gorakoak izaten dituzten pazienteen tratamenduan erabili behar dira. Hauek erabil daitezke: </a:t>
            </a:r>
            <a:r>
              <a:rPr lang="eu-ES" sz="2000" dirty="0" smtClean="0">
                <a:latin typeface="+mj-lt"/>
              </a:rPr>
              <a:t> </a:t>
            </a:r>
            <a:r>
              <a:rPr lang="eu-ES" sz="2000" dirty="0" err="1">
                <a:latin typeface="+mj-lt"/>
              </a:rPr>
              <a:t>metoklopramida</a:t>
            </a:r>
            <a:r>
              <a:rPr lang="eu-ES" sz="2000" dirty="0" smtClean="0">
                <a:latin typeface="+mj-lt"/>
              </a:rPr>
              <a:t>, </a:t>
            </a:r>
            <a:r>
              <a:rPr lang="eu-ES" sz="2000" dirty="0">
                <a:latin typeface="+mj-lt"/>
              </a:rPr>
              <a:t>edo </a:t>
            </a:r>
            <a:r>
              <a:rPr lang="eu-ES" sz="2000" dirty="0" smtClean="0">
                <a:latin typeface="+mj-lt"/>
              </a:rPr>
              <a:t> </a:t>
            </a:r>
            <a:r>
              <a:rPr lang="eu-ES" sz="2000" dirty="0" err="1" smtClean="0">
                <a:latin typeface="+mj-lt"/>
              </a:rPr>
              <a:t>domperidona</a:t>
            </a:r>
            <a:r>
              <a:rPr lang="eu-ES" sz="2000" dirty="0" smtClean="0">
                <a:latin typeface="+mj-lt"/>
              </a:rPr>
              <a:t>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u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 smtClean="0">
                <a:latin typeface="+mj-lt"/>
              </a:rPr>
              <a:t>Larrialdiko </a:t>
            </a:r>
            <a:r>
              <a:rPr lang="eu-ES" sz="2000" dirty="0">
                <a:latin typeface="+mj-lt"/>
              </a:rPr>
              <a:t>tratamendu </a:t>
            </a:r>
            <a:r>
              <a:rPr lang="eu-ES" sz="2000" dirty="0" smtClean="0">
                <a:latin typeface="+mj-lt"/>
              </a:rPr>
              <a:t>gisa, </a:t>
            </a:r>
            <a:r>
              <a:rPr lang="eu-ES" sz="2000" dirty="0" err="1" smtClean="0">
                <a:latin typeface="+mj-lt"/>
              </a:rPr>
              <a:t>metoklopramida</a:t>
            </a:r>
            <a:r>
              <a:rPr lang="eu-ES" sz="2000" dirty="0" smtClean="0">
                <a:latin typeface="+mj-lt"/>
              </a:rPr>
              <a:t> </a:t>
            </a:r>
            <a:r>
              <a:rPr lang="eu-ES" sz="2000" dirty="0">
                <a:latin typeface="+mj-lt"/>
              </a:rPr>
              <a:t>edo </a:t>
            </a:r>
            <a:r>
              <a:rPr lang="eu-ES" sz="2000" dirty="0" smtClean="0">
                <a:latin typeface="+mj-lt"/>
              </a:rPr>
              <a:t> </a:t>
            </a:r>
            <a:r>
              <a:rPr lang="eu-ES" sz="2000" dirty="0" err="1" smtClean="0">
                <a:latin typeface="+mj-lt"/>
              </a:rPr>
              <a:t>klorpromazina</a:t>
            </a:r>
            <a:r>
              <a:rPr lang="eu-ES" sz="2000" dirty="0">
                <a:latin typeface="+mj-lt"/>
              </a:rPr>
              <a:t> </a:t>
            </a:r>
            <a:r>
              <a:rPr lang="eu-ES" sz="2000" dirty="0" smtClean="0">
                <a:latin typeface="+mj-lt"/>
              </a:rPr>
              <a:t>eman daitezke, </a:t>
            </a:r>
            <a:r>
              <a:rPr lang="eu-ES" sz="2000" dirty="0">
                <a:latin typeface="+mj-lt"/>
              </a:rPr>
              <a:t>zain barneko </a:t>
            </a:r>
            <a:r>
              <a:rPr lang="eu-ES" sz="2000" dirty="0" smtClean="0">
                <a:latin typeface="+mj-lt"/>
              </a:rPr>
              <a:t>bidez.</a:t>
            </a:r>
            <a:r>
              <a:rPr lang="es-ES" sz="2000" dirty="0" smtClean="0">
                <a:latin typeface="+mj-lt"/>
              </a:rPr>
              <a:t>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 err="1">
                <a:latin typeface="+mj-lt"/>
              </a:rPr>
              <a:t>Metoklopramida</a:t>
            </a:r>
            <a:r>
              <a:rPr lang="eu-ES" sz="2000" dirty="0">
                <a:latin typeface="+mj-lt"/>
              </a:rPr>
              <a:t> ezin da erregulartasunez erabili, efektu kaltegarri </a:t>
            </a:r>
            <a:r>
              <a:rPr lang="eu-ES" sz="2000" dirty="0" err="1">
                <a:latin typeface="+mj-lt"/>
              </a:rPr>
              <a:t>estrapiramidalak</a:t>
            </a:r>
            <a:r>
              <a:rPr lang="eu-ES" sz="2000" dirty="0">
                <a:latin typeface="+mj-lt"/>
              </a:rPr>
              <a:t> agertzeko arriskua </a:t>
            </a:r>
            <a:r>
              <a:rPr lang="eu-ES" sz="2000" dirty="0" smtClean="0">
                <a:latin typeface="+mj-lt"/>
              </a:rPr>
              <a:t>dagoelako. </a:t>
            </a:r>
            <a:r>
              <a:rPr lang="eu-ES" sz="2000" dirty="0" err="1" smtClean="0">
                <a:latin typeface="+mj-lt"/>
              </a:rPr>
              <a:t>Domperidona</a:t>
            </a:r>
            <a:r>
              <a:rPr lang="eu-ES" sz="2000" dirty="0" smtClean="0">
                <a:latin typeface="+mj-lt"/>
              </a:rPr>
              <a:t> </a:t>
            </a:r>
            <a:r>
              <a:rPr lang="eu-ES" sz="2000" dirty="0">
                <a:latin typeface="+mj-lt"/>
              </a:rPr>
              <a:t>kontuarekin erabili behar da bihotz-patologia daukaten </a:t>
            </a:r>
            <a:r>
              <a:rPr lang="eu-ES" sz="2000" dirty="0" smtClean="0">
                <a:latin typeface="+mj-lt"/>
              </a:rPr>
              <a:t>pazienteekin.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752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202208" y="404664"/>
            <a:ext cx="8435280" cy="936104"/>
          </a:xfrm>
        </p:spPr>
        <p:txBody>
          <a:bodyPr/>
          <a:lstStyle/>
          <a:p>
            <a:r>
              <a:rPr lang="es-ES" sz="3600" cap="all" dirty="0" smtClean="0"/>
              <a:t>TRATAMENDU AKUTU</a:t>
            </a:r>
            <a:r>
              <a:rPr lang="es-ES" sz="3600" cap="all" dirty="0"/>
              <a:t>A: </a:t>
            </a:r>
            <a:r>
              <a:rPr lang="eu-ES" sz="3600" cap="all" dirty="0"/>
              <a:t>Beste farmako batzuk</a:t>
            </a:r>
            <a:r>
              <a:rPr lang="es-ES" sz="3600" dirty="0"/>
              <a:t/>
            </a:r>
            <a:br>
              <a:rPr lang="es-ES" sz="3600" dirty="0"/>
            </a:br>
            <a:endParaRPr lang="es-ES" sz="3600" cap="all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179512" y="980728"/>
            <a:ext cx="8856984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" sz="1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b="1" dirty="0" err="1" smtClean="0">
                <a:latin typeface="+mj-lt"/>
                <a:cs typeface="Calibri" panose="020F0502020204030204" pitchFamily="34" charset="0"/>
              </a:rPr>
              <a:t>Ergotamina</a:t>
            </a:r>
            <a:r>
              <a:rPr lang="es-ES" sz="1800" dirty="0" smtClean="0">
                <a:latin typeface="+mj-lt"/>
                <a:cs typeface="Calibri" panose="020F0502020204030204" pitchFamily="34" charset="0"/>
              </a:rPr>
              <a:t>: </a:t>
            </a:r>
            <a:r>
              <a:rPr lang="eu-ES" sz="1800" dirty="0">
                <a:latin typeface="+mj-lt"/>
              </a:rPr>
              <a:t>zalantzazko </a:t>
            </a:r>
            <a:r>
              <a:rPr lang="eu-ES" sz="1800" dirty="0" smtClean="0">
                <a:latin typeface="+mj-lt"/>
              </a:rPr>
              <a:t>eraginkortasuna, </a:t>
            </a:r>
            <a:r>
              <a:rPr lang="eu-ES" sz="1800" dirty="0">
                <a:latin typeface="+mj-lt"/>
              </a:rPr>
              <a:t>eta efektu kaltegarri larriak azaltzeko </a:t>
            </a:r>
            <a:r>
              <a:rPr lang="eu-ES" sz="1800" dirty="0" smtClean="0">
                <a:latin typeface="+mj-lt"/>
              </a:rPr>
              <a:t>arriskua. </a:t>
            </a:r>
            <a:r>
              <a:rPr lang="eu-ES" sz="1800" dirty="0">
                <a:latin typeface="+mj-lt"/>
              </a:rPr>
              <a:t>Arrisku </a:t>
            </a:r>
            <a:r>
              <a:rPr lang="eu-ES" sz="1800" dirty="0" err="1">
                <a:latin typeface="+mj-lt"/>
              </a:rPr>
              <a:t>kardiobaskularreko</a:t>
            </a:r>
            <a:r>
              <a:rPr lang="eu-ES" sz="1800" dirty="0">
                <a:latin typeface="+mj-lt"/>
              </a:rPr>
              <a:t> faktoreak dituzten pazienteetan saihestu behar </a:t>
            </a:r>
            <a:r>
              <a:rPr lang="eu-ES" sz="1800" dirty="0" smtClean="0">
                <a:latin typeface="+mj-lt"/>
              </a:rPr>
              <a:t>da, </a:t>
            </a:r>
            <a:r>
              <a:rPr lang="eu-ES" sz="1800" dirty="0">
                <a:latin typeface="+mj-lt"/>
              </a:rPr>
              <a:t>eta </a:t>
            </a:r>
            <a:r>
              <a:rPr lang="eu-ES" sz="1800" dirty="0" err="1">
                <a:latin typeface="+mj-lt"/>
              </a:rPr>
              <a:t>kontraindikatuta</a:t>
            </a:r>
            <a:r>
              <a:rPr lang="eu-ES" sz="1800" dirty="0">
                <a:latin typeface="+mj-lt"/>
              </a:rPr>
              <a:t> dago haurdunaldian eta </a:t>
            </a:r>
            <a:r>
              <a:rPr lang="eu-ES" sz="1800" dirty="0" smtClean="0">
                <a:latin typeface="+mj-lt"/>
              </a:rPr>
              <a:t>edoskitzaroan.</a:t>
            </a:r>
            <a:r>
              <a:rPr lang="eu-ES" sz="1800" dirty="0">
                <a:latin typeface="+mj-lt"/>
              </a:rPr>
              <a:t> </a:t>
            </a:r>
            <a:r>
              <a:rPr lang="eu-ES" sz="1800" dirty="0" err="1">
                <a:latin typeface="+mj-lt"/>
              </a:rPr>
              <a:t>Migraina</a:t>
            </a:r>
            <a:r>
              <a:rPr lang="eu-ES" sz="1800" dirty="0">
                <a:latin typeface="+mj-lt"/>
              </a:rPr>
              <a:t> luzeak (48 ordu baino gehiagokoak) izaten dituzten pazienteetan erabilgarria izan daiteke, eta, beharbada, </a:t>
            </a:r>
            <a:r>
              <a:rPr lang="eu-ES" sz="1800" dirty="0" err="1">
                <a:latin typeface="+mj-lt"/>
              </a:rPr>
              <a:t>errekurrentziak</a:t>
            </a:r>
            <a:r>
              <a:rPr lang="eu-ES" sz="1800" dirty="0">
                <a:latin typeface="+mj-lt"/>
              </a:rPr>
              <a:t> maiz dituztenetan ere </a:t>
            </a:r>
            <a:r>
              <a:rPr lang="eu-ES" sz="1800" dirty="0" smtClean="0">
                <a:latin typeface="+mj-lt"/>
              </a:rPr>
              <a:t>bai. 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800" dirty="0" smtClean="0">
              <a:latin typeface="+mj-lt"/>
              <a:cs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b="1" dirty="0" err="1" smtClean="0">
                <a:latin typeface="+mj-lt"/>
                <a:cs typeface="Calibri" panose="020F0502020204030204" pitchFamily="34" charset="0"/>
              </a:rPr>
              <a:t>Metamizola</a:t>
            </a:r>
            <a:r>
              <a:rPr lang="es-ES" sz="1800" dirty="0" smtClean="0">
                <a:latin typeface="+mj-lt"/>
                <a:cs typeface="Calibri" panose="020F0502020204030204" pitchFamily="34" charset="0"/>
              </a:rPr>
              <a:t>: </a:t>
            </a:r>
            <a:r>
              <a:rPr lang="eu-ES" sz="1800" dirty="0">
                <a:latin typeface="+mj-lt"/>
              </a:rPr>
              <a:t>badaude hobeto kontrastatutako aukerak, eta farmako honek dituen bigarren mailako ondorioak ez </a:t>
            </a:r>
            <a:r>
              <a:rPr lang="eu-ES" sz="1800" dirty="0" smtClean="0">
                <a:latin typeface="+mj-lt"/>
              </a:rPr>
              <a:t>dituztenak</a:t>
            </a:r>
            <a:r>
              <a:rPr lang="es-ES" sz="1800" dirty="0" smtClean="0">
                <a:latin typeface="+mj-lt"/>
                <a:cs typeface="Calibri" panose="020F0502020204030204" pitchFamily="34" charset="0"/>
              </a:rPr>
              <a:t>.</a:t>
            </a:r>
            <a:endParaRPr lang="es-ES" sz="1800" dirty="0">
              <a:latin typeface="+mj-lt"/>
              <a:cs typeface="Calibri" panose="020F0502020204030204" pitchFamily="34" charset="0"/>
            </a:endParaRPr>
          </a:p>
          <a:p>
            <a:pPr>
              <a:buClr>
                <a:schemeClr val="accent1"/>
              </a:buClr>
            </a:pPr>
            <a:endParaRPr lang="es-ES" sz="800" dirty="0">
              <a:latin typeface="+mj-lt"/>
              <a:cs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b="1" dirty="0" err="1" smtClean="0">
                <a:latin typeface="+mj-lt"/>
                <a:cs typeface="Calibri" panose="020F0502020204030204" pitchFamily="34" charset="0"/>
              </a:rPr>
              <a:t>Opioideak</a:t>
            </a:r>
            <a:r>
              <a:rPr lang="es-ES" sz="1800" b="1" dirty="0" smtClean="0">
                <a:latin typeface="+mj-lt"/>
                <a:cs typeface="Calibri" panose="020F0502020204030204" pitchFamily="34" charset="0"/>
              </a:rPr>
              <a:t>:</a:t>
            </a:r>
            <a:r>
              <a:rPr lang="es-E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u-ES" sz="1800" dirty="0">
                <a:latin typeface="+mj-lt"/>
              </a:rPr>
              <a:t>saihestu behar dira, ez baitira </a:t>
            </a:r>
            <a:r>
              <a:rPr lang="eu-ES" sz="1800" dirty="0" err="1">
                <a:latin typeface="+mj-lt"/>
              </a:rPr>
              <a:t>triptanak</a:t>
            </a:r>
            <a:r>
              <a:rPr lang="eu-ES" sz="1800" dirty="0">
                <a:latin typeface="+mj-lt"/>
              </a:rPr>
              <a:t> bezain eraginkorrak, eta horiek erabiltzeak tolerantzia, mendekotasuna, </a:t>
            </a:r>
            <a:r>
              <a:rPr lang="eu-ES" sz="1800" dirty="0" err="1">
                <a:latin typeface="+mj-lt"/>
              </a:rPr>
              <a:t>gaindosifikazioa</a:t>
            </a:r>
            <a:r>
              <a:rPr lang="eu-ES" sz="1800" dirty="0">
                <a:latin typeface="+mj-lt"/>
              </a:rPr>
              <a:t>, eta farmako gehiegi hartzeagatik azaltzen den zefalea ekar </a:t>
            </a:r>
            <a:r>
              <a:rPr lang="eu-ES" sz="1800" dirty="0" smtClean="0">
                <a:latin typeface="+mj-lt"/>
              </a:rPr>
              <a:t>ditzakeelako</a:t>
            </a:r>
            <a:r>
              <a:rPr lang="es-ES" sz="180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800" dirty="0">
              <a:latin typeface="+mj-lt"/>
              <a:cs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b="1" dirty="0" err="1" smtClean="0">
                <a:latin typeface="+mj-lt"/>
                <a:cs typeface="Calibri" panose="020F0502020204030204" pitchFamily="34" charset="0"/>
              </a:rPr>
              <a:t>Lasmiditana</a:t>
            </a:r>
            <a:r>
              <a:rPr lang="es-ES" sz="1800" b="1" dirty="0" smtClean="0">
                <a:latin typeface="+mj-lt"/>
                <a:cs typeface="Calibri" panose="020F0502020204030204" pitchFamily="34" charset="0"/>
              </a:rPr>
              <a:t>:</a:t>
            </a:r>
            <a:r>
              <a:rPr lang="es-E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u-ES" sz="1800" dirty="0">
                <a:latin typeface="+mj-lt"/>
              </a:rPr>
              <a:t>familia berri bateko farmakoa da: </a:t>
            </a:r>
            <a:r>
              <a:rPr lang="eu-ES" sz="1800" dirty="0" err="1">
                <a:latin typeface="+mj-lt"/>
              </a:rPr>
              <a:t>ditanak</a:t>
            </a:r>
            <a:r>
              <a:rPr lang="eu-ES" sz="1800" dirty="0">
                <a:latin typeface="+mj-lt"/>
              </a:rPr>
              <a:t>, 5-HT</a:t>
            </a:r>
            <a:r>
              <a:rPr lang="eu-ES" sz="1800" baseline="-25000" dirty="0">
                <a:latin typeface="+mj-lt"/>
              </a:rPr>
              <a:t>1f</a:t>
            </a:r>
            <a:r>
              <a:rPr lang="eu-ES" sz="1800" dirty="0">
                <a:latin typeface="+mj-lt"/>
              </a:rPr>
              <a:t> hartzaile </a:t>
            </a:r>
            <a:r>
              <a:rPr lang="eu-ES" sz="1800" dirty="0" err="1">
                <a:latin typeface="+mj-lt"/>
              </a:rPr>
              <a:t>serotoninergikoen</a:t>
            </a:r>
            <a:r>
              <a:rPr lang="eu-ES" sz="1800" dirty="0">
                <a:latin typeface="+mj-lt"/>
              </a:rPr>
              <a:t> </a:t>
            </a:r>
            <a:r>
              <a:rPr lang="eu-ES" sz="1800" dirty="0" err="1">
                <a:latin typeface="+mj-lt"/>
              </a:rPr>
              <a:t>agonista</a:t>
            </a:r>
            <a:r>
              <a:rPr lang="eu-ES" sz="1800" dirty="0">
                <a:latin typeface="+mj-lt"/>
              </a:rPr>
              <a:t> selektiboak. Haren berezitasuna da ez duela jarduera </a:t>
            </a:r>
            <a:r>
              <a:rPr lang="eu-ES" sz="1800" dirty="0" err="1">
                <a:latin typeface="+mj-lt"/>
              </a:rPr>
              <a:t>basokonstriktorerik</a:t>
            </a:r>
            <a:r>
              <a:rPr lang="eu-ES" sz="1800" dirty="0">
                <a:latin typeface="+mj-lt"/>
              </a:rPr>
              <a:t>. Oraindik ez da merkaturatu </a:t>
            </a:r>
            <a:r>
              <a:rPr lang="eu-ES" sz="1800" dirty="0" smtClean="0">
                <a:latin typeface="+mj-lt"/>
              </a:rPr>
              <a:t>estatuan</a:t>
            </a:r>
            <a:r>
              <a:rPr lang="es-ES" sz="1800" dirty="0" smtClean="0">
                <a:latin typeface="+mj-lt"/>
                <a:cs typeface="Calibri" panose="020F0502020204030204" pitchFamily="34" charset="0"/>
              </a:rPr>
              <a:t>.</a:t>
            </a:r>
            <a:endParaRPr lang="es-ES" sz="1800" b="1" dirty="0" smtClean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3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52536" y="-243408"/>
            <a:ext cx="10369152" cy="1143000"/>
          </a:xfrm>
        </p:spPr>
        <p:txBody>
          <a:bodyPr/>
          <a:lstStyle/>
          <a:p>
            <a:r>
              <a:rPr lang="es-ES" sz="3200" dirty="0" smtClean="0"/>
              <a:t>PREBENTZIOZKO TRATAMENDUA</a:t>
            </a:r>
            <a:endParaRPr lang="es-ES" sz="3200" dirty="0"/>
          </a:p>
        </p:txBody>
      </p:sp>
      <p:sp>
        <p:nvSpPr>
          <p:cNvPr id="4" name="3 Rectángulo"/>
          <p:cNvSpPr/>
          <p:nvPr/>
        </p:nvSpPr>
        <p:spPr>
          <a:xfrm>
            <a:off x="102816" y="548680"/>
            <a:ext cx="9041184" cy="473975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b="1" dirty="0" err="1" smtClean="0">
                <a:latin typeface="+mj-lt"/>
              </a:rPr>
              <a:t>Helburuak</a:t>
            </a:r>
            <a:r>
              <a:rPr lang="es-ES" sz="2000" dirty="0" smtClean="0">
                <a:latin typeface="+mj-lt"/>
              </a:rPr>
              <a:t>: 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u-ES" sz="1800" dirty="0">
                <a:latin typeface="+mj-lt"/>
              </a:rPr>
              <a:t>krisien maiztasuna larritasuna eta iraupena </a:t>
            </a:r>
            <a:r>
              <a:rPr lang="eu-ES" sz="1800" dirty="0" smtClean="0">
                <a:latin typeface="+mj-lt"/>
              </a:rPr>
              <a:t>murriztea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u-ES" sz="1800" dirty="0">
                <a:latin typeface="+mj-lt"/>
              </a:rPr>
              <a:t>tratamendu akutuarekiko erantzuna hobetzea </a:t>
            </a:r>
            <a:endParaRPr lang="eu-ES" sz="1800" dirty="0" smtClean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u-ES" sz="1800" dirty="0">
                <a:latin typeface="+mj-lt"/>
              </a:rPr>
              <a:t>funtzioa hobetzea eta ondoeza txikiagotzea </a:t>
            </a:r>
            <a:endParaRPr lang="eu-ES" sz="1800" dirty="0" smtClean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u-ES" sz="1800" dirty="0" err="1">
                <a:latin typeface="+mj-lt"/>
              </a:rPr>
              <a:t>migraina</a:t>
            </a:r>
            <a:r>
              <a:rPr lang="eu-ES" sz="1800" dirty="0">
                <a:latin typeface="+mj-lt"/>
              </a:rPr>
              <a:t> episodikoak </a:t>
            </a:r>
            <a:r>
              <a:rPr lang="eu-ES" sz="1800" dirty="0" err="1">
                <a:latin typeface="+mj-lt"/>
              </a:rPr>
              <a:t>migraina</a:t>
            </a:r>
            <a:r>
              <a:rPr lang="eu-ES" sz="1800" dirty="0">
                <a:latin typeface="+mj-lt"/>
              </a:rPr>
              <a:t> kroniko bilakatzeko joera </a:t>
            </a:r>
            <a:r>
              <a:rPr lang="eu-ES" sz="1800" dirty="0" smtClean="0">
                <a:latin typeface="+mj-lt"/>
              </a:rPr>
              <a:t>saihestea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 smtClean="0">
                <a:latin typeface="+mj-lt"/>
              </a:rPr>
              <a:t>Honako </a:t>
            </a:r>
            <a:r>
              <a:rPr lang="eu-ES" sz="2000" dirty="0">
                <a:latin typeface="+mj-lt"/>
              </a:rPr>
              <a:t>kasu hauetan har daiteke </a:t>
            </a:r>
            <a:r>
              <a:rPr lang="eu-ES" sz="2000" dirty="0" smtClean="0">
                <a:latin typeface="+mj-lt"/>
              </a:rPr>
              <a:t>kontuan, betiere </a:t>
            </a:r>
            <a:r>
              <a:rPr lang="eu-ES" sz="2000" dirty="0">
                <a:latin typeface="+mj-lt"/>
              </a:rPr>
              <a:t>eraginaren eta pazientearen preferentzien </a:t>
            </a:r>
            <a:r>
              <a:rPr lang="eu-ES" sz="2000" dirty="0" smtClean="0">
                <a:latin typeface="+mj-lt"/>
              </a:rPr>
              <a:t>arabera</a:t>
            </a:r>
            <a:r>
              <a:rPr lang="es-ES" sz="2000" dirty="0" smtClean="0">
                <a:latin typeface="+mj-lt"/>
              </a:rPr>
              <a:t>:</a:t>
            </a:r>
            <a:endParaRPr lang="es-ES" sz="2000" dirty="0">
              <a:latin typeface="+mj-lt"/>
            </a:endParaRP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u-ES" sz="1800" dirty="0">
                <a:latin typeface="+mj-lt"/>
              </a:rPr>
              <a:t>Tratamendu akutu egokia jaso arren, haren maiztasun handi, intentsitate edo iraupenaren ondorioz, bizi-kalitatea nabarmen murrizten duten </a:t>
            </a:r>
            <a:r>
              <a:rPr lang="eu-ES" sz="1800" dirty="0" err="1" smtClean="0">
                <a:latin typeface="+mj-lt"/>
              </a:rPr>
              <a:t>migraina-krisiak</a:t>
            </a:r>
            <a:r>
              <a:rPr lang="eu-ES" sz="1800" dirty="0" smtClean="0">
                <a:latin typeface="+mj-lt"/>
              </a:rPr>
              <a:t>.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u-ES" sz="1800" dirty="0" smtClean="0">
                <a:latin typeface="+mj-lt"/>
              </a:rPr>
              <a:t>Tratamendu </a:t>
            </a:r>
            <a:r>
              <a:rPr lang="eu-ES" sz="1800" dirty="0">
                <a:latin typeface="+mj-lt"/>
              </a:rPr>
              <a:t>akutua </a:t>
            </a:r>
            <a:r>
              <a:rPr lang="eu-ES" sz="1800" dirty="0" err="1">
                <a:latin typeface="+mj-lt"/>
              </a:rPr>
              <a:t>kontraindikatuta</a:t>
            </a:r>
            <a:r>
              <a:rPr lang="eu-ES" sz="1800" dirty="0">
                <a:latin typeface="+mj-lt"/>
              </a:rPr>
              <a:t> dagoenean, efektu kaltegarri jasanezinak eragiten dituenean, edo eraginkorra ez </a:t>
            </a:r>
            <a:r>
              <a:rPr lang="eu-ES" sz="1800" dirty="0" smtClean="0">
                <a:latin typeface="+mj-lt"/>
              </a:rPr>
              <a:t>denean.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u-ES" sz="1800" dirty="0">
                <a:latin typeface="+mj-lt"/>
              </a:rPr>
              <a:t>F</a:t>
            </a:r>
            <a:r>
              <a:rPr lang="eu-ES" sz="1800" dirty="0" smtClean="0">
                <a:latin typeface="+mj-lt"/>
              </a:rPr>
              <a:t>armako </a:t>
            </a:r>
            <a:r>
              <a:rPr lang="eu-ES" sz="1800" dirty="0">
                <a:latin typeface="+mj-lt"/>
              </a:rPr>
              <a:t>gehiegi hartzeagatik azaltzen den zefalea izateko </a:t>
            </a:r>
            <a:r>
              <a:rPr lang="eu-ES" sz="1800" dirty="0" smtClean="0">
                <a:latin typeface="+mj-lt"/>
              </a:rPr>
              <a:t>arriskua</a:t>
            </a:r>
            <a:endParaRPr lang="es-ES" sz="1800" dirty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>
                <a:latin typeface="+mj-lt"/>
              </a:rPr>
              <a:t>Prebentziozko tratamendua </a:t>
            </a:r>
            <a:r>
              <a:rPr lang="eu-ES" sz="2000" b="1" dirty="0">
                <a:latin typeface="+mj-lt"/>
              </a:rPr>
              <a:t>modu jarraituan hartzen da</a:t>
            </a:r>
            <a:r>
              <a:rPr lang="eu-ES" sz="2000" dirty="0">
                <a:latin typeface="+mj-lt"/>
              </a:rPr>
              <a:t>, eta, askotan, tratamendu akutuarekin konbinatu behar </a:t>
            </a:r>
            <a:r>
              <a:rPr lang="eu-ES" sz="2000" dirty="0" smtClean="0">
                <a:latin typeface="+mj-lt"/>
              </a:rPr>
              <a:t>da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150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-243408"/>
            <a:ext cx="8856984" cy="1143000"/>
          </a:xfrm>
        </p:spPr>
        <p:txBody>
          <a:bodyPr/>
          <a:lstStyle/>
          <a:p>
            <a:r>
              <a:rPr lang="es-ES" sz="3600" dirty="0"/>
              <a:t>PREBENTZIOZKO TRATAMENDUA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50280" y="908720"/>
            <a:ext cx="8861896" cy="418576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>
                <a:latin typeface="+mj-lt"/>
              </a:rPr>
              <a:t>Tratamendua </a:t>
            </a:r>
            <a:r>
              <a:rPr lang="eu-ES" sz="1800" b="1" dirty="0">
                <a:latin typeface="+mj-lt"/>
              </a:rPr>
              <a:t>dosi </a:t>
            </a:r>
            <a:r>
              <a:rPr lang="eu-ES" sz="1800" dirty="0">
                <a:latin typeface="+mj-lt"/>
              </a:rPr>
              <a:t>txikia emanez hasten da, eta </a:t>
            </a:r>
            <a:r>
              <a:rPr lang="eu-ES" sz="1800" b="1" dirty="0">
                <a:latin typeface="+mj-lt"/>
              </a:rPr>
              <a:t>gradualki handitzen </a:t>
            </a:r>
            <a:r>
              <a:rPr lang="eu-ES" sz="1800" dirty="0">
                <a:latin typeface="+mj-lt"/>
              </a:rPr>
              <a:t>da. Dosia aldatu egin daiteke paziente </a:t>
            </a:r>
            <a:r>
              <a:rPr lang="eu-ES" sz="1800" dirty="0" smtClean="0">
                <a:latin typeface="+mj-lt"/>
              </a:rPr>
              <a:t>bakoitzarekin.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 smtClean="0">
                <a:latin typeface="+mj-lt"/>
              </a:rPr>
              <a:t>4 </a:t>
            </a:r>
            <a:r>
              <a:rPr lang="eu-ES" sz="1800" dirty="0">
                <a:latin typeface="+mj-lt"/>
              </a:rPr>
              <a:t>aste pasa eta gero, efektua aintzat hartzekoa izaten hasiko da, eta handitu egin daiteke lehenengo hiru </a:t>
            </a:r>
            <a:r>
              <a:rPr lang="eu-ES" sz="1800" dirty="0" smtClean="0">
                <a:latin typeface="+mj-lt"/>
              </a:rPr>
              <a:t>hilabetetan.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 smtClean="0">
                <a:latin typeface="+mj-lt"/>
              </a:rPr>
              <a:t>2 </a:t>
            </a:r>
            <a:r>
              <a:rPr lang="eu-ES" sz="1800" dirty="0">
                <a:latin typeface="+mj-lt"/>
              </a:rPr>
              <a:t>hilabete igaro ondoren, efektu kaltegarriak nabarmenak badira edo tratamendua eraginkorra ez </a:t>
            </a:r>
            <a:r>
              <a:rPr lang="eu-ES" sz="1800" dirty="0" smtClean="0">
                <a:latin typeface="+mj-lt"/>
              </a:rPr>
              <a:t>bada </a:t>
            </a:r>
            <a:r>
              <a:rPr lang="es-ES" sz="1800" dirty="0">
                <a:latin typeface="+mj-lt"/>
                <a:sym typeface="Wingdings" panose="05000000000000000000" pitchFamily="2" charset="2"/>
              </a:rPr>
              <a:t></a:t>
            </a:r>
            <a:r>
              <a:rPr lang="es-ES" sz="1800" dirty="0">
                <a:latin typeface="+mj-lt"/>
              </a:rPr>
              <a:t> </a:t>
            </a:r>
            <a:r>
              <a:rPr lang="eu-ES" sz="1800" dirty="0" smtClean="0">
                <a:latin typeface="+mj-lt"/>
              </a:rPr>
              <a:t>eten medikazioa</a:t>
            </a:r>
            <a:r>
              <a:rPr lang="es-ES" sz="1800" dirty="0" smtClean="0">
                <a:latin typeface="+mj-lt"/>
              </a:rPr>
              <a:t>.</a:t>
            </a:r>
            <a:endParaRPr lang="es-ES" sz="1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>
                <a:latin typeface="+mj-lt"/>
              </a:rPr>
              <a:t>Prebentziozko tratamendu batek </a:t>
            </a:r>
            <a:r>
              <a:rPr lang="eu-ES" sz="1800" dirty="0" err="1">
                <a:latin typeface="+mj-lt"/>
              </a:rPr>
              <a:t>migrainak</a:t>
            </a:r>
            <a:r>
              <a:rPr lang="eu-ES" sz="1800" dirty="0">
                <a:latin typeface="+mj-lt"/>
              </a:rPr>
              <a:t> kontrolatzen ez </a:t>
            </a:r>
            <a:r>
              <a:rPr lang="eu-ES" sz="1800" dirty="0" smtClean="0">
                <a:latin typeface="+mj-lt"/>
              </a:rPr>
              <a:t>baditu</a:t>
            </a:r>
            <a:r>
              <a:rPr lang="es-ES" sz="1800" dirty="0" smtClean="0">
                <a:latin typeface="+mj-lt"/>
                <a:sym typeface="Wingdings" panose="05000000000000000000" pitchFamily="2" charset="2"/>
              </a:rPr>
              <a:t> </a:t>
            </a:r>
            <a:r>
              <a:rPr lang="eu-ES" sz="1800" dirty="0" smtClean="0">
                <a:latin typeface="+mj-lt"/>
              </a:rPr>
              <a:t>probatu </a:t>
            </a:r>
            <a:r>
              <a:rPr lang="eu-ES" sz="1800" dirty="0">
                <a:latin typeface="+mj-lt"/>
              </a:rPr>
              <a:t>beste tratamendu </a:t>
            </a:r>
            <a:r>
              <a:rPr lang="eu-ES" sz="1800" dirty="0" smtClean="0">
                <a:latin typeface="+mj-lt"/>
              </a:rPr>
              <a:t>bat.</a:t>
            </a: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>
                <a:latin typeface="+mj-lt"/>
              </a:rPr>
              <a:t>6-12 hilabetetara zefaleak ondo kontrolatzen badira </a:t>
            </a:r>
            <a:r>
              <a:rPr lang="es-ES" sz="1800" dirty="0" smtClean="0">
                <a:latin typeface="+mj-lt"/>
                <a:sym typeface="Wingdings" panose="05000000000000000000" pitchFamily="2" charset="2"/>
              </a:rPr>
              <a:t></a:t>
            </a:r>
            <a:r>
              <a:rPr lang="eu-ES" sz="1800" dirty="0">
                <a:latin typeface="+mj-lt"/>
              </a:rPr>
              <a:t> </a:t>
            </a:r>
            <a:r>
              <a:rPr lang="eu-ES" sz="1800" dirty="0" smtClean="0">
                <a:latin typeface="+mj-lt"/>
              </a:rPr>
              <a:t>aztertu profilaxiarekin </a:t>
            </a:r>
            <a:r>
              <a:rPr lang="eu-ES" sz="1800" dirty="0">
                <a:latin typeface="+mj-lt"/>
              </a:rPr>
              <a:t>jarraitzeko beharra </a:t>
            </a:r>
            <a:r>
              <a:rPr lang="eu-ES" sz="1800" dirty="0" smtClean="0">
                <a:latin typeface="+mj-lt"/>
              </a:rPr>
              <a:t>edo </a:t>
            </a:r>
            <a:r>
              <a:rPr lang="eu-ES" sz="1800" dirty="0">
                <a:latin typeface="+mj-lt"/>
              </a:rPr>
              <a:t>medikazio-dosia </a:t>
            </a:r>
            <a:r>
              <a:rPr lang="eu-ES" sz="1800" dirty="0" smtClean="0">
                <a:latin typeface="+mj-lt"/>
              </a:rPr>
              <a:t>jaistea</a:t>
            </a:r>
            <a:r>
              <a:rPr lang="es-ES" sz="1800" dirty="0" smtClean="0">
                <a:latin typeface="+mj-lt"/>
              </a:rPr>
              <a:t>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>
                <a:latin typeface="+mj-lt"/>
              </a:rPr>
              <a:t>Profilaxia ebidentzia-maila handiagoa duten farmakoetatik </a:t>
            </a:r>
            <a:r>
              <a:rPr lang="eu-ES" sz="1800" dirty="0" smtClean="0">
                <a:latin typeface="+mj-lt"/>
              </a:rPr>
              <a:t>hasi: </a:t>
            </a:r>
            <a:r>
              <a:rPr lang="eu-ES" sz="1800" b="1" dirty="0" err="1" smtClean="0">
                <a:latin typeface="+mj-lt"/>
              </a:rPr>
              <a:t>propranolola</a:t>
            </a:r>
            <a:r>
              <a:rPr lang="eu-ES" sz="1800" b="1" dirty="0">
                <a:latin typeface="+mj-lt"/>
              </a:rPr>
              <a:t>, </a:t>
            </a:r>
            <a:r>
              <a:rPr lang="eu-ES" sz="1800" b="1" dirty="0" err="1">
                <a:latin typeface="+mj-lt"/>
              </a:rPr>
              <a:t>metoprolola</a:t>
            </a:r>
            <a:r>
              <a:rPr lang="eu-ES" sz="1800" b="1" dirty="0">
                <a:latin typeface="+mj-lt"/>
              </a:rPr>
              <a:t>, </a:t>
            </a:r>
            <a:r>
              <a:rPr lang="eu-ES" sz="1800" b="1" dirty="0" err="1">
                <a:latin typeface="+mj-lt"/>
              </a:rPr>
              <a:t>topiramatoa</a:t>
            </a:r>
            <a:r>
              <a:rPr lang="eu-ES" sz="1800" b="1" dirty="0">
                <a:latin typeface="+mj-lt"/>
              </a:rPr>
              <a:t> edo </a:t>
            </a:r>
            <a:r>
              <a:rPr lang="eu-ES" sz="1800" b="1" dirty="0" err="1" smtClean="0">
                <a:latin typeface="+mj-lt"/>
              </a:rPr>
              <a:t>amitriptilina</a:t>
            </a:r>
            <a:r>
              <a:rPr lang="eu-ES" sz="1800" dirty="0" smtClean="0">
                <a:latin typeface="+mj-lt"/>
              </a:rPr>
              <a:t>.</a:t>
            </a:r>
            <a:endParaRPr lang="es-E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218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093084"/>
              </p:ext>
            </p:extLst>
          </p:nvPr>
        </p:nvGraphicFramePr>
        <p:xfrm>
          <a:off x="179512" y="620688"/>
          <a:ext cx="8856984" cy="4883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200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64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042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u-E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FARMAKOAK</a:t>
                      </a:r>
                      <a:endParaRPr lang="es-E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u-E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DOSIA</a:t>
                      </a:r>
                      <a:endParaRPr lang="es-E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u-E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OHARRAK</a:t>
                      </a:r>
                      <a:endParaRPr lang="es-E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0421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u-ES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BETA-BLOKEATZAILEAK</a:t>
                      </a:r>
                      <a:endParaRPr lang="es-E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54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err="1" smtClean="0">
                          <a:effectLst/>
                        </a:rPr>
                        <a:t>Propranolola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u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Hasierako dosia: 20-40 mg/12 h (10 mg emakume gazteetan); dosia egunean bi aldiz 20 mg handiagotuko da 1-2 astean behin, gehienez onartzen den dosira iritsi arte (80-160 </a:t>
                      </a:r>
                      <a:r>
                        <a:rPr lang="eu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mg/egun)</a:t>
                      </a:r>
                      <a:endParaRPr lang="es-E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u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Gehienezko dosia: 240 </a:t>
                      </a:r>
                      <a:r>
                        <a:rPr lang="eu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mg/egun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u-E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u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Arrazoizko aukera da hori 60 urte baino gutxiago dituzten, erretzaile ez diren eta gaixotasun </a:t>
                      </a:r>
                      <a:r>
                        <a:rPr lang="eu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kardiobaskular</a:t>
                      </a:r>
                      <a:r>
                        <a:rPr lang="eu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konkomitantea duten pertsonentzat</a:t>
                      </a:r>
                      <a:endParaRPr lang="es-E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77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err="1" smtClean="0">
                          <a:effectLst/>
                        </a:rPr>
                        <a:t>Metoprolola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u-E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u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Hasierako dosia: 25-50 mg/12 h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u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Gehienezko dosia: 100-200 </a:t>
                      </a:r>
                      <a:r>
                        <a:rPr lang="eu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mg/egun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042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ANTIDEPRESIBOAK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26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</a:rPr>
                        <a:t>Amitriptilina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u-E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Hasierako dosia: 10 mg gauean; 1-2 astean behin 10 mg igoko dira, 25-150 </a:t>
                      </a:r>
                      <a:r>
                        <a:rPr lang="eu-ES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mg/egun</a:t>
                      </a:r>
                      <a:r>
                        <a:rPr lang="eu-E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arte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u-E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Arrazoizko aukera da hori insomnioa, depresioa edo umore-desorekak daudenean. Ez bada onartzen, erabili gutxiago lasaitzen duen farmako bat 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17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</a:rPr>
                        <a:t>B</a:t>
                      </a:r>
                      <a:r>
                        <a:rPr lang="es-ES" sz="1400" dirty="0" err="1" smtClean="0">
                          <a:effectLst/>
                        </a:rPr>
                        <a:t>enlafaxina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u-E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Hasierako dosia: 37,5 mg, dosia handiagotuz 75-150 </a:t>
                      </a:r>
                      <a:r>
                        <a:rPr lang="eu-ES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mg/egun</a:t>
                      </a:r>
                      <a:r>
                        <a:rPr lang="eu-E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u-E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u-ES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arte</a:t>
                      </a:r>
                      <a:r>
                        <a:rPr lang="eu-ES" sz="1200" dirty="0" err="1">
                          <a:effectLst/>
                          <a:latin typeface="Calibri"/>
                          <a:cs typeface="Tahoma"/>
                        </a:rPr>
                        <a:t> </a:t>
                      </a:r>
                      <a:endParaRPr lang="es-ES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u-ES" sz="1200" dirty="0" err="1">
                          <a:effectLst/>
                          <a:latin typeface="Calibri"/>
                        </a:rPr>
                        <a:t>Migrainaren</a:t>
                      </a:r>
                      <a:r>
                        <a:rPr lang="eu-ES" sz="1200" dirty="0">
                          <a:effectLst/>
                          <a:latin typeface="Calibri"/>
                        </a:rPr>
                        <a:t> tratamenduan duen eraginkortasunaren ebidentzia ahula </a:t>
                      </a:r>
                      <a:r>
                        <a:rPr lang="eu-ES" sz="1200" dirty="0" err="1" smtClean="0">
                          <a:effectLst/>
                          <a:latin typeface="Calibri"/>
                        </a:rPr>
                        <a:t>da</a:t>
                      </a:r>
                      <a:r>
                        <a:rPr lang="eu-ES" sz="1200" dirty="0" err="1">
                          <a:effectLst/>
                          <a:latin typeface="Calibri"/>
                          <a:cs typeface="Tahoma"/>
                        </a:rPr>
                        <a:t> </a:t>
                      </a:r>
                      <a:endParaRPr lang="es-ES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042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ANTIEPILÉPTIKOAK </a:t>
                      </a:r>
                      <a:r>
                        <a:rPr lang="es-ES" sz="1400" baseline="30000" dirty="0">
                          <a:effectLst/>
                        </a:rPr>
                        <a:t>(*)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175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err="1" smtClean="0">
                          <a:effectLst/>
                        </a:rPr>
                        <a:t>Topiramatoa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u-E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 Hasierako dosia: 15-25 mg oheratzean, dosia astero 15-25 mg/egun handiagotuz, onartzen den arabera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u-E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 Gehienezko dosia: 100 mg/egun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u-ES" sz="1200" dirty="0">
                          <a:effectLst/>
                          <a:latin typeface="Calibri"/>
                        </a:rPr>
                        <a:t>Gutxienez prebentziozko tratamendu bati erantzun ez dioten pazienteentzat. Tratamendua hasi baino lehen, adin ugalkorreko emakumeei ohartarazi behar zaie antisorgailu bat erabili behar dutela</a:t>
                      </a:r>
                      <a:endParaRPr lang="es-ES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0421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u-E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BESTE BATZUK</a:t>
                      </a:r>
                      <a:endParaRPr lang="es-E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0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err="1" smtClean="0">
                          <a:effectLst/>
                        </a:rPr>
                        <a:t>Azido</a:t>
                      </a:r>
                      <a:r>
                        <a:rPr lang="es-ES" sz="1400" dirty="0" smtClean="0">
                          <a:effectLst/>
                        </a:rPr>
                        <a:t> </a:t>
                      </a:r>
                      <a:r>
                        <a:rPr lang="es-ES" sz="1400" dirty="0" err="1" smtClean="0">
                          <a:effectLst/>
                        </a:rPr>
                        <a:t>balproikoa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u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Asko erabili da, baina ez dago ebidentzia askorik</a:t>
                      </a:r>
                      <a:endParaRPr lang="es-ES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0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err="1" smtClean="0">
                          <a:effectLst/>
                        </a:rPr>
                        <a:t>Kandesartana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0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</a:rPr>
                        <a:t>Flunarizina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07504" y="-315416"/>
            <a:ext cx="9036496" cy="1143000"/>
          </a:xfrm>
        </p:spPr>
        <p:txBody>
          <a:bodyPr/>
          <a:lstStyle/>
          <a:p>
            <a:r>
              <a:rPr lang="es-ES" sz="3600" dirty="0"/>
              <a:t>PREBENTZIOZKO TRATAMENDUA</a:t>
            </a:r>
          </a:p>
        </p:txBody>
      </p:sp>
    </p:spTree>
    <p:extLst>
      <p:ext uri="{BB962C8B-B14F-4D97-AF65-F5344CB8AC3E}">
        <p14:creationId xmlns:p14="http://schemas.microsoft.com/office/powerpoint/2010/main" val="396764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dirty="0" err="1" smtClean="0"/>
              <a:t>Aurkibidea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052736"/>
            <a:ext cx="8280920" cy="40324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1"/>
              </a:buClr>
            </a:pPr>
            <a:r>
              <a:rPr lang="eu-ES" sz="2400" cap="all" dirty="0">
                <a:solidFill>
                  <a:schemeClr val="bg1"/>
                </a:solidFill>
              </a:rPr>
              <a:t>Sarrera</a:t>
            </a:r>
            <a:endParaRPr lang="es-ES" sz="2400" cap="all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u-ES" sz="2400" cap="all" dirty="0">
                <a:solidFill>
                  <a:schemeClr val="bg1"/>
                </a:solidFill>
              </a:rPr>
              <a:t>Diagnostikoa</a:t>
            </a:r>
            <a:endParaRPr lang="es-ES" sz="2400" cap="all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u-ES" sz="2400" cap="all" dirty="0">
                <a:solidFill>
                  <a:schemeClr val="bg1"/>
                </a:solidFill>
              </a:rPr>
              <a:t>Tratamendua</a:t>
            </a:r>
            <a:endParaRPr lang="es-ES" sz="2400" cap="all" dirty="0">
              <a:solidFill>
                <a:schemeClr val="bg1"/>
              </a:solidFill>
            </a:endParaRPr>
          </a:p>
          <a:p>
            <a:pPr lvl="1" indent="-342900">
              <a:buClr>
                <a:schemeClr val="bg1"/>
              </a:buClr>
            </a:pPr>
            <a:r>
              <a:rPr lang="eu-ES" sz="2000" cap="all" dirty="0" smtClean="0">
                <a:solidFill>
                  <a:schemeClr val="bg1"/>
                </a:solidFill>
              </a:rPr>
              <a:t>Tratamendu </a:t>
            </a:r>
            <a:r>
              <a:rPr lang="eu-ES" sz="2000" cap="all" dirty="0">
                <a:solidFill>
                  <a:schemeClr val="bg1"/>
                </a:solidFill>
              </a:rPr>
              <a:t>akutua</a:t>
            </a:r>
            <a:endParaRPr lang="es-ES" sz="2000" cap="all" dirty="0">
              <a:solidFill>
                <a:schemeClr val="bg1"/>
              </a:solidFill>
            </a:endParaRPr>
          </a:p>
          <a:p>
            <a:pPr lvl="1" indent="-342900">
              <a:buClr>
                <a:schemeClr val="bg1"/>
              </a:buClr>
            </a:pPr>
            <a:r>
              <a:rPr lang="eu-ES" sz="2000" cap="all" dirty="0" smtClean="0">
                <a:solidFill>
                  <a:schemeClr val="bg1"/>
                </a:solidFill>
              </a:rPr>
              <a:t>Prebentziozko </a:t>
            </a:r>
            <a:r>
              <a:rPr lang="eu-ES" sz="2000" cap="all" dirty="0">
                <a:solidFill>
                  <a:schemeClr val="bg1"/>
                </a:solidFill>
              </a:rPr>
              <a:t>tratamendua</a:t>
            </a:r>
            <a:endParaRPr lang="es-ES" sz="2000" cap="all" dirty="0">
              <a:solidFill>
                <a:schemeClr val="bg1"/>
              </a:solidFill>
            </a:endParaRPr>
          </a:p>
          <a:p>
            <a:r>
              <a:rPr lang="eu-ES" sz="2400" cap="all" dirty="0">
                <a:solidFill>
                  <a:schemeClr val="bg1"/>
                </a:solidFill>
              </a:rPr>
              <a:t>Haurdunaldiko </a:t>
            </a:r>
            <a:r>
              <a:rPr lang="eu-ES" sz="2400" cap="all" dirty="0" err="1">
                <a:solidFill>
                  <a:schemeClr val="bg1"/>
                </a:solidFill>
              </a:rPr>
              <a:t>migrainaren</a:t>
            </a:r>
            <a:r>
              <a:rPr lang="eu-ES" sz="2400" cap="all" dirty="0">
                <a:solidFill>
                  <a:schemeClr val="bg1"/>
                </a:solidFill>
              </a:rPr>
              <a:t> tratamenduari buruzko kontsiderazioak</a:t>
            </a:r>
            <a:endParaRPr lang="es-ES" sz="2400" cap="all" dirty="0">
              <a:solidFill>
                <a:schemeClr val="bg1"/>
              </a:solidFill>
            </a:endParaRPr>
          </a:p>
          <a:p>
            <a:r>
              <a:rPr lang="eu-ES" sz="2400" cap="all" dirty="0" err="1">
                <a:solidFill>
                  <a:schemeClr val="bg1"/>
                </a:solidFill>
              </a:rPr>
              <a:t>Migrainaren</a:t>
            </a:r>
            <a:r>
              <a:rPr lang="eu-ES" sz="2400" cap="all" dirty="0">
                <a:solidFill>
                  <a:schemeClr val="bg1"/>
                </a:solidFill>
              </a:rPr>
              <a:t> tratamendua haur eta nerabeetan</a:t>
            </a:r>
            <a:endParaRPr lang="es-ES" sz="2400" cap="all" dirty="0">
              <a:solidFill>
                <a:schemeClr val="bg1"/>
              </a:solidFill>
            </a:endParaRPr>
          </a:p>
          <a:p>
            <a:r>
              <a:rPr lang="eu-ES" sz="2400" cap="all" dirty="0">
                <a:solidFill>
                  <a:schemeClr val="bg1"/>
                </a:solidFill>
              </a:rPr>
              <a:t>Farmako gehiegi hartzeagatik azaltzen den zefalea</a:t>
            </a:r>
            <a:endParaRPr lang="es-ES" sz="2400" cap="all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endParaRPr lang="es-E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052736"/>
          </a:xfrm>
        </p:spPr>
        <p:txBody>
          <a:bodyPr/>
          <a:lstStyle/>
          <a:p>
            <a:r>
              <a:rPr lang="eu-ES" sz="3600" dirty="0" smtClean="0"/>
              <a:t>OSPITALEKO PREBENTZIOZKO TRATAMENDUAK</a:t>
            </a:r>
            <a:r>
              <a:rPr lang="es-ES" sz="3600" dirty="0"/>
              <a:t/>
            </a:r>
            <a:br>
              <a:rPr lang="es-ES" sz="3600" dirty="0"/>
            </a:b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179512" y="1064072"/>
            <a:ext cx="8964488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u-ES" sz="1800" dirty="0" smtClean="0">
                <a:solidFill>
                  <a:schemeClr val="tx2"/>
                </a:solidFill>
                <a:latin typeface="Arial Black" pitchFamily="34" charset="0"/>
              </a:rPr>
              <a:t>A </a:t>
            </a:r>
            <a:r>
              <a:rPr lang="eu-ES" sz="1800" dirty="0">
                <a:solidFill>
                  <a:schemeClr val="tx2"/>
                </a:solidFill>
                <a:latin typeface="Arial Black" pitchFamily="34" charset="0"/>
              </a:rPr>
              <a:t>toxina </a:t>
            </a:r>
            <a:r>
              <a:rPr lang="eu-ES" sz="1800" dirty="0" err="1">
                <a:solidFill>
                  <a:schemeClr val="tx2"/>
                </a:solidFill>
                <a:latin typeface="Arial Black" pitchFamily="34" charset="0"/>
              </a:rPr>
              <a:t>botulinikoa</a:t>
            </a:r>
            <a:endParaRPr lang="es-ES" sz="1800" dirty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Clr>
                <a:schemeClr val="accent1"/>
              </a:buClr>
            </a:pPr>
            <a:endParaRPr lang="es-ES" sz="1800" dirty="0">
              <a:solidFill>
                <a:schemeClr val="tx2"/>
              </a:solidFill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b="1" dirty="0" err="1" smtClean="0">
                <a:latin typeface="+mj-lt"/>
              </a:rPr>
              <a:t>Indikazoa</a:t>
            </a:r>
            <a:r>
              <a:rPr lang="es-ES" sz="1800" dirty="0" smtClean="0">
                <a:latin typeface="+mj-lt"/>
              </a:rPr>
              <a:t>: </a:t>
            </a:r>
            <a:r>
              <a:rPr lang="eu-ES" sz="1800" dirty="0" err="1">
                <a:latin typeface="+mj-lt"/>
              </a:rPr>
              <a:t>migraina</a:t>
            </a:r>
            <a:r>
              <a:rPr lang="eu-ES" sz="1800" dirty="0">
                <a:latin typeface="+mj-lt"/>
              </a:rPr>
              <a:t> </a:t>
            </a:r>
            <a:r>
              <a:rPr lang="eu-ES" sz="1800" dirty="0" smtClean="0">
                <a:latin typeface="+mj-lt"/>
              </a:rPr>
              <a:t>kronikoaren ezaugarriak daukaten </a:t>
            </a:r>
            <a:r>
              <a:rPr lang="eu-ES" sz="1800" dirty="0">
                <a:latin typeface="+mj-lt"/>
              </a:rPr>
              <a:t>helduentzat, </a:t>
            </a:r>
            <a:r>
              <a:rPr lang="eu-ES" sz="1800" dirty="0" smtClean="0">
                <a:latin typeface="+mj-lt"/>
              </a:rPr>
              <a:t>behar </a:t>
            </a:r>
            <a:r>
              <a:rPr lang="eu-ES" sz="1800" dirty="0">
                <a:latin typeface="+mj-lt"/>
              </a:rPr>
              <a:t>den bezala erantzun ez duten pazienteetan edo sendagai profilaktikoekiko intolerantzia </a:t>
            </a:r>
            <a:r>
              <a:rPr lang="eu-ES" sz="1800" dirty="0" smtClean="0">
                <a:latin typeface="+mj-lt"/>
              </a:rPr>
              <a:t>daukatenetan.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b="1" dirty="0" smtClean="0">
                <a:latin typeface="+mj-lt"/>
              </a:rPr>
              <a:t>Muskulu </a:t>
            </a:r>
            <a:r>
              <a:rPr lang="eu-ES" sz="1800" b="1" dirty="0">
                <a:latin typeface="+mj-lt"/>
              </a:rPr>
              <a:t>barneko injekzioen </a:t>
            </a:r>
            <a:r>
              <a:rPr lang="eu-ES" sz="1800" dirty="0">
                <a:latin typeface="+mj-lt"/>
              </a:rPr>
              <a:t>bitartez ematen da, </a:t>
            </a:r>
            <a:r>
              <a:rPr lang="eu-ES" sz="1800" dirty="0" smtClean="0">
                <a:latin typeface="+mj-lt"/>
              </a:rPr>
              <a:t>3 </a:t>
            </a:r>
            <a:r>
              <a:rPr lang="eu-ES" sz="1800" dirty="0">
                <a:latin typeface="+mj-lt"/>
              </a:rPr>
              <a:t>hilabetean behin, </a:t>
            </a:r>
            <a:r>
              <a:rPr lang="eu-ES" sz="1800" dirty="0" smtClean="0">
                <a:latin typeface="+mj-lt"/>
              </a:rPr>
              <a:t>buruan </a:t>
            </a:r>
            <a:r>
              <a:rPr lang="eu-ES" sz="1800" dirty="0">
                <a:latin typeface="+mj-lt"/>
              </a:rPr>
              <a:t>eta </a:t>
            </a:r>
            <a:r>
              <a:rPr lang="eu-ES" sz="1800" dirty="0" smtClean="0">
                <a:latin typeface="+mj-lt"/>
              </a:rPr>
              <a:t>lepoan zehar.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>
                <a:latin typeface="+mj-lt"/>
              </a:rPr>
              <a:t>E</a:t>
            </a:r>
            <a:r>
              <a:rPr lang="eu-ES" sz="1800" dirty="0" smtClean="0">
                <a:latin typeface="+mj-lt"/>
              </a:rPr>
              <a:t>z </a:t>
            </a:r>
            <a:r>
              <a:rPr lang="eu-ES" sz="1800" dirty="0">
                <a:latin typeface="+mj-lt"/>
              </a:rPr>
              <a:t>da bereizi </a:t>
            </a:r>
            <a:r>
              <a:rPr lang="eu-ES" sz="1800" dirty="0" err="1">
                <a:latin typeface="+mj-lt"/>
              </a:rPr>
              <a:t>topiramato</a:t>
            </a:r>
            <a:r>
              <a:rPr lang="eu-ES" sz="1800" dirty="0">
                <a:latin typeface="+mj-lt"/>
              </a:rPr>
              <a:t> edo </a:t>
            </a:r>
            <a:r>
              <a:rPr lang="eu-ES" sz="1800" dirty="0" err="1" smtClean="0">
                <a:latin typeface="+mj-lt"/>
              </a:rPr>
              <a:t>balproatotik</a:t>
            </a:r>
            <a:r>
              <a:rPr lang="eu-ES" sz="1800" dirty="0" smtClean="0">
                <a:latin typeface="+mj-lt"/>
              </a:rPr>
              <a:t>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 err="1">
                <a:latin typeface="+mj-lt"/>
              </a:rPr>
              <a:t>Migraina</a:t>
            </a:r>
            <a:r>
              <a:rPr lang="eu-ES" sz="1800" dirty="0">
                <a:latin typeface="+mj-lt"/>
              </a:rPr>
              <a:t> kronikoan, eta </a:t>
            </a:r>
            <a:r>
              <a:rPr lang="eu-ES" sz="1800" dirty="0" err="1">
                <a:latin typeface="+mj-lt"/>
              </a:rPr>
              <a:t>plazeboaren</a:t>
            </a:r>
            <a:r>
              <a:rPr lang="eu-ES" sz="1800" dirty="0">
                <a:latin typeface="+mj-lt"/>
              </a:rPr>
              <a:t> aurrean, </a:t>
            </a:r>
            <a:r>
              <a:rPr lang="eu-ES" sz="1800" dirty="0" err="1">
                <a:latin typeface="+mj-lt"/>
              </a:rPr>
              <a:t>migraina-egunak</a:t>
            </a:r>
            <a:r>
              <a:rPr lang="eu-ES" sz="1800" dirty="0">
                <a:latin typeface="+mj-lt"/>
              </a:rPr>
              <a:t> murriztu ditu (bi egun gutxiago hilabetean). </a:t>
            </a:r>
            <a:r>
              <a:rPr lang="eu-ES" sz="1800" dirty="0" smtClean="0">
                <a:latin typeface="+mj-lt"/>
              </a:rPr>
              <a:t>Ez </a:t>
            </a:r>
            <a:r>
              <a:rPr lang="eu-ES" sz="1800" dirty="0">
                <a:latin typeface="+mj-lt"/>
              </a:rPr>
              <a:t>da egiaztatu hilabeteko krisi kopurua murrizten duen. </a:t>
            </a:r>
            <a:endParaRPr lang="eu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b="1" dirty="0">
                <a:latin typeface="+mj-lt"/>
              </a:rPr>
              <a:t>Efektu kaltegarriak </a:t>
            </a:r>
            <a:r>
              <a:rPr lang="eu-ES" sz="1800" dirty="0" err="1">
                <a:latin typeface="+mj-lt"/>
              </a:rPr>
              <a:t>plazeboarekin</a:t>
            </a:r>
            <a:r>
              <a:rPr lang="eu-ES" sz="1800" dirty="0">
                <a:latin typeface="+mj-lt"/>
              </a:rPr>
              <a:t> agertzen direnak baino apur bat ohikoagoak dira; arruntenak betazalaren erorketa eta muskulu-ahultasuna </a:t>
            </a:r>
            <a:r>
              <a:rPr lang="eu-ES" sz="1800" dirty="0" smtClean="0">
                <a:latin typeface="+mj-lt"/>
              </a:rPr>
              <a:t>dira</a:t>
            </a:r>
            <a:r>
              <a:rPr lang="es-ES" sz="1800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947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1248" y="-14064"/>
            <a:ext cx="8229600" cy="1143000"/>
          </a:xfrm>
        </p:spPr>
        <p:txBody>
          <a:bodyPr/>
          <a:lstStyle/>
          <a:p>
            <a:r>
              <a:rPr lang="eu-ES" sz="3600" dirty="0"/>
              <a:t>OSPITALEKO PREBENTZIOZKO TRATAMENDUAK</a:t>
            </a: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10244" y="1052736"/>
            <a:ext cx="9171608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800" dirty="0" smtClean="0">
                <a:solidFill>
                  <a:schemeClr val="tx2"/>
                </a:solidFill>
                <a:latin typeface="Arial Black" pitchFamily="34" charset="0"/>
              </a:rPr>
              <a:t>  </a:t>
            </a:r>
            <a:r>
              <a:rPr lang="eu-ES" sz="18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u-ES" sz="1800" dirty="0">
                <a:solidFill>
                  <a:schemeClr val="tx2"/>
                </a:solidFill>
                <a:latin typeface="Arial Black" pitchFamily="34" charset="0"/>
              </a:rPr>
              <a:t>CGRP antigorputz </a:t>
            </a:r>
            <a:r>
              <a:rPr lang="eu-ES" sz="1800" dirty="0" err="1">
                <a:solidFill>
                  <a:schemeClr val="tx2"/>
                </a:solidFill>
                <a:latin typeface="Arial Black" pitchFamily="34" charset="0"/>
              </a:rPr>
              <a:t>monoklonalak</a:t>
            </a:r>
            <a:r>
              <a:rPr lang="eu-ES" sz="18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endParaRPr lang="es-ES" sz="1800" dirty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Clr>
                <a:schemeClr val="accent1"/>
              </a:buClr>
            </a:pPr>
            <a:endParaRPr lang="es-ES" sz="1800" dirty="0">
              <a:solidFill>
                <a:schemeClr val="tx2"/>
              </a:solidFill>
              <a:latin typeface="Arial Black" pitchFamily="34" charset="0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 smtClean="0">
                <a:latin typeface="+mj-lt"/>
              </a:rPr>
              <a:t>Laster</a:t>
            </a:r>
            <a:r>
              <a:rPr lang="eu-ES" sz="1800" dirty="0">
                <a:latin typeface="+mj-lt"/>
              </a:rPr>
              <a:t>, </a:t>
            </a:r>
            <a:r>
              <a:rPr lang="eu-ES" sz="1800" dirty="0" err="1" smtClean="0">
                <a:latin typeface="+mj-lt"/>
              </a:rPr>
              <a:t>erenumab</a:t>
            </a:r>
            <a:r>
              <a:rPr lang="eu-ES" sz="1800" dirty="0" smtClean="0">
                <a:latin typeface="+mj-lt"/>
              </a:rPr>
              <a:t> </a:t>
            </a:r>
            <a:r>
              <a:rPr lang="eu-ES" sz="1800" dirty="0">
                <a:latin typeface="+mj-lt"/>
              </a:rPr>
              <a:t>eta </a:t>
            </a:r>
            <a:r>
              <a:rPr lang="eu-ES" sz="1800" dirty="0" err="1" smtClean="0">
                <a:latin typeface="+mj-lt"/>
              </a:rPr>
              <a:t>galcanezumabmer</a:t>
            </a:r>
            <a:r>
              <a:rPr lang="eu-ES" sz="1800" dirty="0" smtClean="0">
                <a:latin typeface="+mj-lt"/>
              </a:rPr>
              <a:t> </a:t>
            </a:r>
            <a:r>
              <a:rPr lang="eu-ES" sz="1800" dirty="0" err="1" smtClean="0">
                <a:latin typeface="+mj-lt"/>
              </a:rPr>
              <a:t>katuratuko</a:t>
            </a:r>
            <a:r>
              <a:rPr lang="eu-ES" sz="1800" dirty="0" smtClean="0">
                <a:latin typeface="+mj-lt"/>
              </a:rPr>
              <a:t> </a:t>
            </a:r>
            <a:r>
              <a:rPr lang="eu-ES" sz="1800" dirty="0">
                <a:latin typeface="+mj-lt"/>
              </a:rPr>
              <a:t>dira</a:t>
            </a:r>
            <a:r>
              <a:rPr lang="eu-ES" sz="1800" dirty="0" smtClean="0">
                <a:latin typeface="+mj-lt"/>
              </a:rPr>
              <a:t>, </a:t>
            </a:r>
            <a:r>
              <a:rPr lang="eu-ES" sz="1800" dirty="0">
                <a:latin typeface="+mj-lt"/>
              </a:rPr>
              <a:t>hilabetean gutxienez 4 egunetan </a:t>
            </a:r>
            <a:r>
              <a:rPr lang="eu-ES" sz="1800" dirty="0" err="1">
                <a:latin typeface="+mj-lt"/>
              </a:rPr>
              <a:t>migrainak</a:t>
            </a:r>
            <a:r>
              <a:rPr lang="eu-ES" sz="1800" dirty="0">
                <a:latin typeface="+mj-lt"/>
              </a:rPr>
              <a:t> dituzten </a:t>
            </a:r>
            <a:r>
              <a:rPr lang="eu-ES" sz="1800" dirty="0" smtClean="0">
                <a:latin typeface="+mj-lt"/>
              </a:rPr>
              <a:t>helduentzat. </a:t>
            </a:r>
            <a:r>
              <a:rPr lang="eu-ES" sz="1800" dirty="0">
                <a:latin typeface="+mj-lt"/>
              </a:rPr>
              <a:t>28 egunean behin ematen dira, </a:t>
            </a:r>
            <a:r>
              <a:rPr lang="eu-ES" sz="1800" b="1" dirty="0">
                <a:latin typeface="+mj-lt"/>
              </a:rPr>
              <a:t>larruazalpetik</a:t>
            </a:r>
            <a:r>
              <a:rPr lang="eu-ES" sz="1800" dirty="0">
                <a:latin typeface="+mj-lt"/>
              </a:rPr>
              <a:t>.</a:t>
            </a:r>
            <a:endParaRPr lang="es-ES" sz="1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 err="1" smtClean="0">
                <a:latin typeface="+mj-lt"/>
              </a:rPr>
              <a:t>Plazeboaren</a:t>
            </a:r>
            <a:r>
              <a:rPr lang="eu-ES" sz="1800" dirty="0" smtClean="0">
                <a:latin typeface="+mj-lt"/>
              </a:rPr>
              <a:t> aurrean, </a:t>
            </a:r>
            <a:r>
              <a:rPr lang="eu-ES" sz="1800" dirty="0" err="1" smtClean="0">
                <a:latin typeface="+mj-lt"/>
              </a:rPr>
              <a:t>migraina-egunak</a:t>
            </a:r>
            <a:r>
              <a:rPr lang="eu-ES" sz="1800" dirty="0" smtClean="0">
                <a:latin typeface="+mj-lt"/>
              </a:rPr>
              <a:t> </a:t>
            </a:r>
            <a:r>
              <a:rPr lang="eu-ES" sz="1800" dirty="0" err="1">
                <a:latin typeface="+mj-lt"/>
              </a:rPr>
              <a:t>–hilabetean</a:t>
            </a:r>
            <a:r>
              <a:rPr lang="eu-ES" sz="1800" dirty="0">
                <a:latin typeface="+mj-lt"/>
              </a:rPr>
              <a:t>, 1 edo 2 </a:t>
            </a:r>
            <a:r>
              <a:rPr lang="eu-ES" sz="1800" dirty="0" err="1">
                <a:latin typeface="+mj-lt"/>
              </a:rPr>
              <a:t>egunetan–</a:t>
            </a:r>
            <a:r>
              <a:rPr lang="eu-ES" sz="1800" dirty="0">
                <a:latin typeface="+mj-lt"/>
              </a:rPr>
              <a:t> murriztu </a:t>
            </a:r>
            <a:r>
              <a:rPr lang="eu-ES" sz="1800" dirty="0" smtClean="0">
                <a:latin typeface="+mj-lt"/>
              </a:rPr>
              <a:t>dituzte eta </a:t>
            </a:r>
            <a:r>
              <a:rPr lang="eu-ES" sz="1800" dirty="0" err="1" smtClean="0">
                <a:latin typeface="+mj-lt"/>
              </a:rPr>
              <a:t>migrainen</a:t>
            </a:r>
            <a:r>
              <a:rPr lang="eu-ES" sz="1800" dirty="0" smtClean="0">
                <a:latin typeface="+mj-lt"/>
              </a:rPr>
              <a:t> </a:t>
            </a:r>
            <a:r>
              <a:rPr lang="eu-ES" sz="1800" dirty="0">
                <a:latin typeface="+mj-lt"/>
              </a:rPr>
              <a:t>maiztasunean % 50eko edo gehiagoko gutxitzeak gertatu dira pazienteen ehuneko handiago batean. Ehuneko handi batek (saiakuntzaren batean, % 50ek baino gehiagok) ez dio tratamenduari </a:t>
            </a:r>
            <a:r>
              <a:rPr lang="eu-ES" sz="1800" dirty="0" smtClean="0">
                <a:latin typeface="+mj-lt"/>
              </a:rPr>
              <a:t>erantzun.</a:t>
            </a: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 smtClean="0">
                <a:latin typeface="+mj-lt"/>
              </a:rPr>
              <a:t>Maiz </a:t>
            </a:r>
            <a:r>
              <a:rPr lang="eu-ES" sz="1800" dirty="0" err="1">
                <a:latin typeface="+mj-lt"/>
              </a:rPr>
              <a:t>migraina</a:t>
            </a:r>
            <a:r>
              <a:rPr lang="eu-ES" sz="1800" dirty="0">
                <a:latin typeface="+mj-lt"/>
              </a:rPr>
              <a:t> handiak izaten dituzten pazienteentzat </a:t>
            </a:r>
            <a:r>
              <a:rPr lang="eu-ES" sz="1800" dirty="0" err="1">
                <a:latin typeface="+mj-lt"/>
              </a:rPr>
              <a:t>alternatiba</a:t>
            </a:r>
            <a:r>
              <a:rPr lang="eu-ES" sz="1800" dirty="0">
                <a:latin typeface="+mj-lt"/>
              </a:rPr>
              <a:t> bat izan daitezke, beste tratamendu batzuk onartzen ez dituztenean, eraginkorrak ez direnean edo </a:t>
            </a:r>
            <a:r>
              <a:rPr lang="eu-ES" sz="1800" dirty="0" err="1">
                <a:latin typeface="+mj-lt"/>
              </a:rPr>
              <a:t>konprimatuak</a:t>
            </a:r>
            <a:r>
              <a:rPr lang="eu-ES" sz="1800" dirty="0">
                <a:latin typeface="+mj-lt"/>
              </a:rPr>
              <a:t> ahoz hartzeko arazoak </a:t>
            </a:r>
            <a:r>
              <a:rPr lang="eu-ES" sz="1800" dirty="0" smtClean="0">
                <a:latin typeface="+mj-lt"/>
              </a:rPr>
              <a:t>daudenean.</a:t>
            </a: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>
                <a:latin typeface="+mj-lt"/>
              </a:rPr>
              <a:t>Gaur egun, ez daude eskuragarri segurtasun-datu nahikoak epe luzera, eta lehen aukerako tratamenduekin erkatzeko saiakuntzak falta </a:t>
            </a:r>
            <a:r>
              <a:rPr lang="eu-ES" sz="1800" dirty="0" smtClean="0">
                <a:latin typeface="+mj-lt"/>
              </a:rPr>
              <a:t>dira.</a:t>
            </a:r>
            <a:endParaRPr lang="es-E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458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1234" y="123900"/>
            <a:ext cx="8229600" cy="1143000"/>
          </a:xfrm>
        </p:spPr>
        <p:txBody>
          <a:bodyPr/>
          <a:lstStyle/>
          <a:p>
            <a:r>
              <a:rPr lang="es-ES" sz="3600" dirty="0" smtClean="0"/>
              <a:t>MIGRAINA MENSTRUALAREN</a:t>
            </a:r>
            <a:r>
              <a:rPr lang="es-ES" sz="3600" dirty="0"/>
              <a:t/>
            </a:r>
            <a:br>
              <a:rPr lang="es-ES" sz="3600" dirty="0"/>
            </a:br>
            <a:r>
              <a:rPr lang="es-ES" sz="3600" dirty="0" smtClean="0"/>
              <a:t>PROFILAXIA</a:t>
            </a: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218976" y="1268760"/>
            <a:ext cx="8694116" cy="44012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>
                <a:latin typeface="+mj-lt"/>
              </a:rPr>
              <a:t>Menstruazioa baino lehen gertatzen den </a:t>
            </a:r>
            <a:r>
              <a:rPr lang="eu-ES" sz="2000" b="1" dirty="0" err="1">
                <a:latin typeface="+mj-lt"/>
              </a:rPr>
              <a:t>estrogeno-jaitsierak</a:t>
            </a:r>
            <a:r>
              <a:rPr lang="eu-ES" sz="2000" dirty="0">
                <a:latin typeface="+mj-lt"/>
              </a:rPr>
              <a:t> </a:t>
            </a:r>
            <a:r>
              <a:rPr lang="eu-ES" sz="2000" dirty="0" err="1">
                <a:latin typeface="+mj-lt"/>
              </a:rPr>
              <a:t>migraina</a:t>
            </a:r>
            <a:r>
              <a:rPr lang="eu-ES" sz="2000" dirty="0">
                <a:latin typeface="+mj-lt"/>
              </a:rPr>
              <a:t> sorraraz dezake emakumeengan</a:t>
            </a:r>
            <a:r>
              <a:rPr lang="es-ES" sz="2000" dirty="0" smtClean="0">
                <a:latin typeface="+mj-lt"/>
              </a:rPr>
              <a:t>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 err="1">
                <a:latin typeface="+mj-lt"/>
              </a:rPr>
              <a:t>Migraina</a:t>
            </a:r>
            <a:r>
              <a:rPr lang="eu-ES" sz="2000" dirty="0">
                <a:latin typeface="+mj-lt"/>
              </a:rPr>
              <a:t> hori </a:t>
            </a:r>
            <a:r>
              <a:rPr lang="eu-ES" sz="2000" b="1" dirty="0">
                <a:latin typeface="+mj-lt"/>
              </a:rPr>
              <a:t>intentsitate handikoa </a:t>
            </a:r>
            <a:r>
              <a:rPr lang="eu-ES" sz="2000" dirty="0">
                <a:latin typeface="+mj-lt"/>
              </a:rPr>
              <a:t>eta </a:t>
            </a:r>
            <a:r>
              <a:rPr lang="eu-ES" sz="2000" b="1" dirty="0">
                <a:latin typeface="+mj-lt"/>
              </a:rPr>
              <a:t>tratatzeko zaila </a:t>
            </a:r>
            <a:r>
              <a:rPr lang="eu-ES" sz="2000" dirty="0">
                <a:latin typeface="+mj-lt"/>
              </a:rPr>
              <a:t>izan daiteke</a:t>
            </a:r>
            <a:r>
              <a:rPr lang="es-ES" sz="2000" dirty="0" smtClean="0">
                <a:latin typeface="+mj-lt"/>
              </a:rPr>
              <a:t>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b="1" dirty="0">
                <a:latin typeface="+mj-lt"/>
              </a:rPr>
              <a:t>Prebentziorako</a:t>
            </a:r>
            <a:r>
              <a:rPr lang="eu-ES" sz="2000" dirty="0">
                <a:latin typeface="+mj-lt"/>
              </a:rPr>
              <a:t>, zikloak erregularrak direnean</a:t>
            </a:r>
            <a:r>
              <a:rPr lang="es-ES" sz="2000" dirty="0" smtClean="0">
                <a:latin typeface="+mj-lt"/>
              </a:rPr>
              <a:t>, (</a:t>
            </a:r>
            <a:r>
              <a:rPr lang="eu-ES" sz="2000" dirty="0" smtClean="0">
                <a:latin typeface="+mj-lt"/>
              </a:rPr>
              <a:t>menstruazioa </a:t>
            </a:r>
            <a:r>
              <a:rPr lang="eu-ES" sz="2000" dirty="0">
                <a:latin typeface="+mj-lt"/>
              </a:rPr>
              <a:t>hasi baino bi egun lehenago hasita eta menstruazioa amaitu eta hiru egun beranduago </a:t>
            </a:r>
            <a:r>
              <a:rPr lang="eu-ES" sz="2000" dirty="0" smtClean="0">
                <a:latin typeface="+mj-lt"/>
              </a:rPr>
              <a:t>amaituta), erabili daitezke</a:t>
            </a:r>
            <a:r>
              <a:rPr lang="es-ES" sz="2000" dirty="0" smtClean="0">
                <a:latin typeface="+mj-lt"/>
              </a:rPr>
              <a:t>: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2000" dirty="0" err="1" smtClean="0">
                <a:latin typeface="+mj-lt"/>
              </a:rPr>
              <a:t>Frovatriptana</a:t>
            </a:r>
            <a:r>
              <a:rPr lang="es-ES" sz="2000" dirty="0" smtClean="0">
                <a:latin typeface="+mj-lt"/>
              </a:rPr>
              <a:t> </a:t>
            </a:r>
            <a:r>
              <a:rPr lang="eu-ES" sz="2000" dirty="0">
                <a:latin typeface="+mj-lt"/>
              </a:rPr>
              <a:t>(2,5 mg, egunean </a:t>
            </a:r>
            <a:r>
              <a:rPr lang="eu-ES" sz="2000" dirty="0" smtClean="0">
                <a:latin typeface="+mj-lt"/>
              </a:rPr>
              <a:t>bitan) </a:t>
            </a:r>
            <a:endParaRPr lang="eu-ES" sz="2000" dirty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2000" dirty="0" err="1" smtClean="0">
                <a:latin typeface="+mj-lt"/>
              </a:rPr>
              <a:t>zolmitriptana</a:t>
            </a:r>
            <a:r>
              <a:rPr lang="es-ES" sz="2000" dirty="0" smtClean="0">
                <a:latin typeface="+mj-lt"/>
              </a:rPr>
              <a:t> </a:t>
            </a:r>
            <a:r>
              <a:rPr lang="eu-ES" sz="2000" dirty="0">
                <a:latin typeface="+mj-lt"/>
              </a:rPr>
              <a:t>(2,5 mg, egunean hiru aldiz) </a:t>
            </a:r>
            <a:endParaRPr lang="eu-ES" sz="2000" dirty="0" smtClean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2000" dirty="0" err="1" smtClean="0">
                <a:latin typeface="+mj-lt"/>
              </a:rPr>
              <a:t>Naratriptana</a:t>
            </a:r>
            <a:r>
              <a:rPr lang="es-ES" sz="2000" dirty="0" smtClean="0">
                <a:latin typeface="+mj-lt"/>
              </a:rPr>
              <a:t>  </a:t>
            </a:r>
            <a:r>
              <a:rPr lang="eu-ES" sz="2000" dirty="0" smtClean="0">
                <a:latin typeface="+mj-lt"/>
              </a:rPr>
              <a:t>(2,5 </a:t>
            </a:r>
            <a:r>
              <a:rPr lang="eu-ES" sz="2000" dirty="0">
                <a:latin typeface="+mj-lt"/>
              </a:rPr>
              <a:t>mg, egunean bitan) 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>
                <a:latin typeface="+mj-lt"/>
              </a:rPr>
              <a:t>Periodo menstrualetik kanpo </a:t>
            </a:r>
            <a:r>
              <a:rPr lang="eu-ES" sz="2000" dirty="0" err="1">
                <a:latin typeface="+mj-lt"/>
              </a:rPr>
              <a:t>triptanak</a:t>
            </a:r>
            <a:r>
              <a:rPr lang="eu-ES" sz="2000" dirty="0">
                <a:latin typeface="+mj-lt"/>
              </a:rPr>
              <a:t> erabiltzen </a:t>
            </a:r>
            <a:r>
              <a:rPr lang="eu-ES" sz="2000" dirty="0" smtClean="0">
                <a:latin typeface="+mj-lt"/>
              </a:rPr>
              <a:t>badira</a:t>
            </a:r>
            <a:r>
              <a:rPr lang="eu-ES" sz="2000" dirty="0">
                <a:latin typeface="+mj-lt"/>
              </a:rPr>
              <a:t>:</a:t>
            </a:r>
            <a:r>
              <a:rPr lang="eu-ES" sz="2000" dirty="0" smtClean="0">
                <a:latin typeface="+mj-lt"/>
              </a:rPr>
              <a:t> </a:t>
            </a:r>
            <a:r>
              <a:rPr lang="eu-ES" sz="2000" b="1" dirty="0">
                <a:latin typeface="+mj-lt"/>
              </a:rPr>
              <a:t>farmako gehiegi hartzeagatik </a:t>
            </a:r>
            <a:r>
              <a:rPr lang="eu-ES" sz="2000" b="1" dirty="0" err="1">
                <a:latin typeface="+mj-lt"/>
              </a:rPr>
              <a:t>migraina</a:t>
            </a:r>
            <a:r>
              <a:rPr lang="eu-ES" sz="2000" dirty="0">
                <a:latin typeface="+mj-lt"/>
              </a:rPr>
              <a:t> azaltzeko </a:t>
            </a:r>
            <a:r>
              <a:rPr lang="eu-ES" sz="2000" dirty="0" smtClean="0">
                <a:latin typeface="+mj-lt"/>
              </a:rPr>
              <a:t>arriskua.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10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-99392"/>
            <a:ext cx="8964488" cy="1143000"/>
          </a:xfrm>
        </p:spPr>
        <p:txBody>
          <a:bodyPr/>
          <a:lstStyle/>
          <a:p>
            <a:r>
              <a:rPr lang="eu-ES" sz="3600" b="1" dirty="0"/>
              <a:t>HAURDUNALDIKO MIGRAINAREN </a:t>
            </a:r>
            <a:r>
              <a:rPr lang="eu-ES" sz="3600" b="1" dirty="0" smtClean="0"/>
              <a:t>TRATAMENDUA</a:t>
            </a: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179512" y="908720"/>
            <a:ext cx="8694116" cy="38472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b="1" dirty="0" err="1">
                <a:latin typeface="+mj-lt"/>
              </a:rPr>
              <a:t>Parazetamola</a:t>
            </a:r>
            <a:r>
              <a:rPr lang="eu-ES" sz="2000" dirty="0">
                <a:latin typeface="+mj-lt"/>
              </a:rPr>
              <a:t> lehen aukera da </a:t>
            </a:r>
            <a:r>
              <a:rPr lang="eu-ES" sz="2000" dirty="0" smtClean="0">
                <a:latin typeface="+mj-lt"/>
              </a:rPr>
              <a:t>zefalea </a:t>
            </a:r>
            <a:r>
              <a:rPr lang="eu-ES" sz="2000" dirty="0">
                <a:latin typeface="+mj-lt"/>
              </a:rPr>
              <a:t>arin edo moderatua arintzeko, haurdunaldiaren edozein hiruhilekotan, </a:t>
            </a:r>
            <a:r>
              <a:rPr lang="eu-ES" sz="2000" dirty="0" smtClean="0">
                <a:latin typeface="+mj-lt"/>
              </a:rPr>
              <a:t>segurtasun-profila </a:t>
            </a:r>
            <a:r>
              <a:rPr lang="eu-ES" sz="2000" dirty="0">
                <a:latin typeface="+mj-lt"/>
              </a:rPr>
              <a:t>dela </a:t>
            </a:r>
            <a:r>
              <a:rPr lang="eu-ES" sz="2000" dirty="0" smtClean="0">
                <a:latin typeface="+mj-lt"/>
              </a:rPr>
              <a:t>eta.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b="1" dirty="0" err="1" smtClean="0">
                <a:latin typeface="+mj-lt"/>
              </a:rPr>
              <a:t>Ibuprofenoa</a:t>
            </a:r>
            <a:r>
              <a:rPr lang="eu-ES" sz="2000" b="1" dirty="0" smtClean="0">
                <a:latin typeface="+mj-lt"/>
              </a:rPr>
              <a:t>:</a:t>
            </a:r>
            <a:r>
              <a:rPr lang="eu-ES" sz="2000" dirty="0" smtClean="0">
                <a:latin typeface="+mj-lt"/>
              </a:rPr>
              <a:t> haurdunaldiaren </a:t>
            </a:r>
            <a:r>
              <a:rPr lang="eu-ES" sz="2000" dirty="0">
                <a:latin typeface="+mj-lt"/>
              </a:rPr>
              <a:t>28 astera arte aukeratzen den </a:t>
            </a:r>
            <a:r>
              <a:rPr lang="eu-ES" sz="2000" dirty="0" err="1">
                <a:latin typeface="+mj-lt"/>
              </a:rPr>
              <a:t>AIEEa</a:t>
            </a:r>
            <a:r>
              <a:rPr lang="eu-ES" sz="2000" dirty="0">
                <a:latin typeface="+mj-lt"/>
              </a:rPr>
              <a:t>; une horretatik aurrera, saihestu beharra </a:t>
            </a:r>
            <a:r>
              <a:rPr lang="eu-ES" sz="2000" dirty="0" smtClean="0">
                <a:latin typeface="+mj-lt"/>
              </a:rPr>
              <a:t>dago.</a:t>
            </a: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b="1" dirty="0" err="1">
                <a:latin typeface="+mj-lt"/>
              </a:rPr>
              <a:t>Sumatriptana</a:t>
            </a:r>
            <a:r>
              <a:rPr lang="eu-ES" sz="2000" dirty="0">
                <a:latin typeface="+mj-lt"/>
              </a:rPr>
              <a:t>, eta beharbada </a:t>
            </a:r>
            <a:r>
              <a:rPr lang="eu-ES" sz="2000" dirty="0" err="1">
                <a:latin typeface="+mj-lt"/>
              </a:rPr>
              <a:t>rizatriptana</a:t>
            </a:r>
            <a:r>
              <a:rPr lang="eu-ES" sz="2000" dirty="0">
                <a:latin typeface="+mj-lt"/>
              </a:rPr>
              <a:t>, </a:t>
            </a:r>
            <a:r>
              <a:rPr lang="eu-ES" sz="2000" dirty="0" err="1">
                <a:latin typeface="+mj-lt"/>
              </a:rPr>
              <a:t>eletriptana</a:t>
            </a:r>
            <a:r>
              <a:rPr lang="eu-ES" sz="2000" dirty="0">
                <a:latin typeface="+mj-lt"/>
              </a:rPr>
              <a:t> eta </a:t>
            </a:r>
            <a:r>
              <a:rPr lang="eu-ES" sz="2000" dirty="0" err="1">
                <a:latin typeface="+mj-lt"/>
              </a:rPr>
              <a:t>zolmitriptana</a:t>
            </a:r>
            <a:r>
              <a:rPr lang="eu-ES" sz="2000" dirty="0">
                <a:latin typeface="+mj-lt"/>
              </a:rPr>
              <a:t> </a:t>
            </a:r>
            <a:r>
              <a:rPr lang="eu-ES" sz="2000" dirty="0" smtClean="0">
                <a:latin typeface="+mj-lt"/>
              </a:rPr>
              <a:t>ere, </a:t>
            </a:r>
            <a:r>
              <a:rPr lang="eu-ES" sz="2000" dirty="0">
                <a:latin typeface="+mj-lt"/>
              </a:rPr>
              <a:t>haurdunaldiaren edozein hiruhilekotan erabil daitezke, </a:t>
            </a:r>
            <a:r>
              <a:rPr lang="eu-ES" sz="2000" dirty="0" err="1">
                <a:latin typeface="+mj-lt"/>
              </a:rPr>
              <a:t>parazetamola</a:t>
            </a:r>
            <a:r>
              <a:rPr lang="eu-ES" sz="2000" dirty="0">
                <a:latin typeface="+mj-lt"/>
              </a:rPr>
              <a:t> edo </a:t>
            </a:r>
            <a:r>
              <a:rPr lang="eu-ES" sz="2000" dirty="0" err="1">
                <a:latin typeface="+mj-lt"/>
              </a:rPr>
              <a:t>ibuprofenoa</a:t>
            </a:r>
            <a:r>
              <a:rPr lang="eu-ES" sz="2000" dirty="0">
                <a:latin typeface="+mj-lt"/>
              </a:rPr>
              <a:t> nahikoak ez direnean</a:t>
            </a:r>
            <a:r>
              <a:rPr lang="es-ES" sz="2000" dirty="0" smtClean="0">
                <a:latin typeface="+mj-lt"/>
              </a:rPr>
              <a:t>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>
                <a:latin typeface="+mj-lt"/>
              </a:rPr>
              <a:t>Ugalketako adinean dauden emakumeentzat antisorgailu egokia erabiltzea garrantzitsua da; izan ere, </a:t>
            </a:r>
            <a:r>
              <a:rPr lang="eu-ES" sz="2000" b="1" dirty="0" err="1">
                <a:latin typeface="+mj-lt"/>
              </a:rPr>
              <a:t>migrainaren</a:t>
            </a:r>
            <a:r>
              <a:rPr lang="eu-ES" sz="2000" b="1" dirty="0">
                <a:latin typeface="+mj-lt"/>
              </a:rPr>
              <a:t> profilaxian </a:t>
            </a:r>
            <a:r>
              <a:rPr lang="eu-ES" sz="2000" dirty="0">
                <a:latin typeface="+mj-lt"/>
              </a:rPr>
              <a:t>erabiltzen diren farmako </a:t>
            </a:r>
            <a:r>
              <a:rPr lang="eu-ES" sz="2000" dirty="0" smtClean="0">
                <a:latin typeface="+mj-lt"/>
              </a:rPr>
              <a:t>batzuek </a:t>
            </a:r>
            <a:r>
              <a:rPr lang="eu-ES" sz="2000" dirty="0">
                <a:latin typeface="+mj-lt"/>
              </a:rPr>
              <a:t>arrisku </a:t>
            </a:r>
            <a:r>
              <a:rPr lang="eu-ES" sz="2000" dirty="0" err="1">
                <a:latin typeface="+mj-lt"/>
              </a:rPr>
              <a:t>teratogenikoak</a:t>
            </a:r>
            <a:r>
              <a:rPr lang="eu-ES" sz="2000" dirty="0">
                <a:latin typeface="+mj-lt"/>
              </a:rPr>
              <a:t> dituzte edo fetuari kaltea egin </a:t>
            </a:r>
            <a:r>
              <a:rPr lang="eu-ES" sz="2000" dirty="0" smtClean="0">
                <a:latin typeface="+mj-lt"/>
              </a:rPr>
              <a:t>diezaiokete. </a:t>
            </a:r>
            <a:r>
              <a:rPr lang="eu-ES" sz="2000" b="1" dirty="0" err="1">
                <a:latin typeface="+mj-lt"/>
              </a:rPr>
              <a:t>B</a:t>
            </a:r>
            <a:r>
              <a:rPr lang="eu-ES" sz="2000" b="1" dirty="0" err="1" smtClean="0">
                <a:latin typeface="+mj-lt"/>
              </a:rPr>
              <a:t>erapamil</a:t>
            </a:r>
            <a:r>
              <a:rPr lang="eu-ES" sz="2000" b="1" dirty="0" smtClean="0">
                <a:latin typeface="+mj-lt"/>
              </a:rPr>
              <a:t> </a:t>
            </a:r>
            <a:r>
              <a:rPr lang="eu-ES" sz="2000" b="1" dirty="0">
                <a:latin typeface="+mj-lt"/>
              </a:rPr>
              <a:t>edo </a:t>
            </a:r>
            <a:r>
              <a:rPr lang="eu-ES" sz="2000" b="1" dirty="0" err="1">
                <a:latin typeface="+mj-lt"/>
              </a:rPr>
              <a:t>flunarizina</a:t>
            </a:r>
            <a:r>
              <a:rPr lang="eu-ES" sz="2000" b="1" dirty="0">
                <a:latin typeface="+mj-lt"/>
              </a:rPr>
              <a:t> </a:t>
            </a:r>
            <a:r>
              <a:rPr lang="eu-ES" sz="2000" dirty="0">
                <a:latin typeface="+mj-lt"/>
              </a:rPr>
              <a:t>arrazoizko aukerak izan </a:t>
            </a:r>
            <a:r>
              <a:rPr lang="eu-ES" sz="2000" dirty="0" smtClean="0">
                <a:latin typeface="+mj-lt"/>
              </a:rPr>
              <a:t>daitezke.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66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600" y="188640"/>
            <a:ext cx="8862888" cy="1143000"/>
          </a:xfrm>
        </p:spPr>
        <p:txBody>
          <a:bodyPr/>
          <a:lstStyle/>
          <a:p>
            <a:r>
              <a:rPr lang="eu-ES" sz="3600" b="1" dirty="0"/>
              <a:t>MIGRAINAREN TRATAMENDUA HAUR ETA NERABEETAN </a:t>
            </a:r>
            <a:r>
              <a:rPr lang="es-ES" sz="3600" dirty="0"/>
              <a:t/>
            </a:r>
            <a:br>
              <a:rPr lang="es-ES" sz="3600" dirty="0"/>
            </a:b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101600" y="1076028"/>
            <a:ext cx="9036496" cy="39703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 err="1">
                <a:latin typeface="+mj-lt"/>
              </a:rPr>
              <a:t>Migrainak</a:t>
            </a:r>
            <a:r>
              <a:rPr lang="eu-ES" sz="2000" dirty="0">
                <a:latin typeface="+mj-lt"/>
              </a:rPr>
              <a:t>, erlatiboki, </a:t>
            </a:r>
            <a:r>
              <a:rPr lang="eu-ES" sz="2000" b="1" dirty="0">
                <a:latin typeface="+mj-lt"/>
              </a:rPr>
              <a:t>pronostiko ona </a:t>
            </a:r>
            <a:r>
              <a:rPr lang="eu-ES" sz="2000" dirty="0">
                <a:latin typeface="+mj-lt"/>
              </a:rPr>
              <a:t>izaten du </a:t>
            </a:r>
            <a:r>
              <a:rPr lang="eu-ES" sz="2000" dirty="0" smtClean="0">
                <a:latin typeface="+mj-lt"/>
              </a:rPr>
              <a:t>umeetan.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>
                <a:latin typeface="+mj-lt"/>
              </a:rPr>
              <a:t>Garrantzitsua da umea eta bere familia </a:t>
            </a:r>
            <a:r>
              <a:rPr lang="eu-ES" sz="2000" dirty="0" err="1">
                <a:latin typeface="+mj-lt"/>
              </a:rPr>
              <a:t>migrainari</a:t>
            </a:r>
            <a:r>
              <a:rPr lang="eu-ES" sz="2000" dirty="0">
                <a:latin typeface="+mj-lt"/>
              </a:rPr>
              <a:t> buruz </a:t>
            </a:r>
            <a:r>
              <a:rPr lang="eu-ES" sz="2000" b="1" dirty="0">
                <a:latin typeface="+mj-lt"/>
              </a:rPr>
              <a:t>informatze</a:t>
            </a:r>
            <a:r>
              <a:rPr lang="eu-ES" sz="2000" dirty="0">
                <a:latin typeface="+mj-lt"/>
              </a:rPr>
              <a:t>a. Zefalea-egutegi bat egitea erabilgarria izan daiteke faktore abiarazleak identifikatzeko eta, ahal den neurrian, </a:t>
            </a:r>
            <a:r>
              <a:rPr lang="eu-ES" sz="2000" dirty="0" smtClean="0">
                <a:latin typeface="+mj-lt"/>
              </a:rPr>
              <a:t>saihesteko, </a:t>
            </a:r>
            <a:r>
              <a:rPr lang="eu-ES" sz="2000" dirty="0">
                <a:latin typeface="+mj-lt"/>
              </a:rPr>
              <a:t>krisien ezaugarriak </a:t>
            </a:r>
            <a:r>
              <a:rPr lang="eu-ES" sz="2000" dirty="0" smtClean="0">
                <a:latin typeface="+mj-lt"/>
              </a:rPr>
              <a:t>ezagutzeko, </a:t>
            </a:r>
            <a:r>
              <a:rPr lang="eu-ES" sz="2000" dirty="0">
                <a:latin typeface="+mj-lt"/>
              </a:rPr>
              <a:t>eta tratamenduaren eraginkortasuna </a:t>
            </a:r>
            <a:r>
              <a:rPr lang="eu-ES" sz="2000" dirty="0" smtClean="0">
                <a:latin typeface="+mj-lt"/>
              </a:rPr>
              <a:t>ebaluatzeko.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u-ES" sz="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>
                <a:latin typeface="+mj-lt"/>
              </a:rPr>
              <a:t>Krisietan, umeak atseden hartu behar du, edo lo egin, gela ilun eta lasaian, oihal hotz bat bekokian </a:t>
            </a:r>
            <a:r>
              <a:rPr lang="eu-ES" sz="2000" dirty="0" smtClean="0">
                <a:latin typeface="+mj-lt"/>
              </a:rPr>
              <a:t>duela.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>
                <a:latin typeface="+mj-lt"/>
              </a:rPr>
              <a:t>Helduetan ez bezala, </a:t>
            </a:r>
            <a:r>
              <a:rPr lang="eu-ES" sz="2000" b="1" dirty="0">
                <a:latin typeface="+mj-lt"/>
              </a:rPr>
              <a:t>aldebikoa</a:t>
            </a:r>
            <a:r>
              <a:rPr lang="eu-ES" sz="2000" dirty="0">
                <a:latin typeface="+mj-lt"/>
              </a:rPr>
              <a:t> izan daiteke eta, askotan, orokortua; gainera, </a:t>
            </a:r>
            <a:r>
              <a:rPr lang="eu-ES" sz="2000" b="1" dirty="0">
                <a:latin typeface="+mj-lt"/>
              </a:rPr>
              <a:t>2 eta 72 ordu artean iraun dezake</a:t>
            </a:r>
            <a:r>
              <a:rPr lang="es-ES" sz="2000" b="1" dirty="0" smtClean="0">
                <a:latin typeface="+mj-lt"/>
              </a:rPr>
              <a:t>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 err="1">
                <a:latin typeface="+mj-lt"/>
              </a:rPr>
              <a:t>Prebalentzia</a:t>
            </a:r>
            <a:r>
              <a:rPr lang="eu-ES" sz="2000" dirty="0">
                <a:latin typeface="+mj-lt"/>
              </a:rPr>
              <a:t> %2,5ekoa izatera irits daiteke 7 urtetik beherako pertsonetan, </a:t>
            </a:r>
            <a:r>
              <a:rPr lang="eu-ES" sz="2000" dirty="0" smtClean="0">
                <a:latin typeface="+mj-lt"/>
              </a:rPr>
              <a:t>eta </a:t>
            </a:r>
            <a:r>
              <a:rPr lang="eu-ES" sz="2000" dirty="0">
                <a:latin typeface="+mj-lt"/>
              </a:rPr>
              <a:t>% </a:t>
            </a:r>
            <a:r>
              <a:rPr lang="eu-ES" sz="2000" dirty="0" smtClean="0">
                <a:latin typeface="+mj-lt"/>
              </a:rPr>
              <a:t>5ekoa 10 </a:t>
            </a:r>
            <a:r>
              <a:rPr lang="eu-ES" sz="2000" dirty="0">
                <a:latin typeface="+mj-lt"/>
              </a:rPr>
              <a:t>urte </a:t>
            </a:r>
            <a:r>
              <a:rPr lang="eu-ES" sz="2000" dirty="0" smtClean="0">
                <a:latin typeface="+mj-lt"/>
              </a:rPr>
              <a:t>dituztenetan. </a:t>
            </a:r>
            <a:r>
              <a:rPr lang="eu-ES" sz="2000" dirty="0">
                <a:latin typeface="+mj-lt"/>
              </a:rPr>
              <a:t>Nerabezaroan gora </a:t>
            </a:r>
            <a:r>
              <a:rPr lang="eu-ES" sz="2000" dirty="0" smtClean="0">
                <a:latin typeface="+mj-lt"/>
              </a:rPr>
              <a:t>egiten du</a:t>
            </a:r>
            <a:r>
              <a:rPr lang="es-ES" sz="2000" dirty="0" smtClean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7836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u-ES" sz="3600" b="1" dirty="0"/>
              <a:t>MIGRAINAREN TRATAMENDUA HAUR ETA NERABEETAN</a:t>
            </a: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251520" y="1556792"/>
            <a:ext cx="8694116" cy="34778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 err="1">
                <a:latin typeface="+mj-lt"/>
              </a:rPr>
              <a:t>Migrainaren</a:t>
            </a:r>
            <a:r>
              <a:rPr lang="eu-ES" sz="2000" dirty="0">
                <a:latin typeface="+mj-lt"/>
              </a:rPr>
              <a:t> </a:t>
            </a:r>
            <a:r>
              <a:rPr lang="eu-ES" sz="2000" b="1" dirty="0">
                <a:latin typeface="+mj-lt"/>
              </a:rPr>
              <a:t>tratamenduari buruzko </a:t>
            </a:r>
            <a:r>
              <a:rPr lang="eu-ES" sz="2000" dirty="0">
                <a:latin typeface="+mj-lt"/>
              </a:rPr>
              <a:t>kalitatezko </a:t>
            </a:r>
            <a:r>
              <a:rPr lang="eu-ES" sz="2000" b="1" dirty="0">
                <a:latin typeface="+mj-lt"/>
              </a:rPr>
              <a:t>ikerketa gutxi </a:t>
            </a:r>
            <a:r>
              <a:rPr lang="eu-ES" sz="2000" dirty="0">
                <a:latin typeface="+mj-lt"/>
              </a:rPr>
              <a:t>daude, populazio honi dagokionez. Horren ondorioz, gomendio gehienak helduen esperientzian oinarritzen dira, bai eta adituen iritzian </a:t>
            </a:r>
            <a:r>
              <a:rPr lang="eu-ES" sz="2000" dirty="0" smtClean="0">
                <a:latin typeface="+mj-lt"/>
              </a:rPr>
              <a:t>ere.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b="1" u="sng" dirty="0">
                <a:latin typeface="+mj-lt"/>
              </a:rPr>
              <a:t>Tratamendu akuturako</a:t>
            </a:r>
            <a:r>
              <a:rPr lang="eu-ES" sz="2000" dirty="0">
                <a:latin typeface="+mj-lt"/>
              </a:rPr>
              <a:t>, </a:t>
            </a:r>
            <a:r>
              <a:rPr lang="eu-ES" sz="2000" dirty="0" err="1">
                <a:latin typeface="+mj-lt"/>
              </a:rPr>
              <a:t>AIEEak</a:t>
            </a:r>
            <a:r>
              <a:rPr lang="eu-ES" sz="2000" dirty="0">
                <a:latin typeface="+mj-lt"/>
              </a:rPr>
              <a:t>, </a:t>
            </a:r>
            <a:r>
              <a:rPr lang="eu-ES" sz="2000" dirty="0" err="1">
                <a:latin typeface="+mj-lt"/>
              </a:rPr>
              <a:t>parazetamola</a:t>
            </a:r>
            <a:r>
              <a:rPr lang="eu-ES" sz="2000" dirty="0">
                <a:latin typeface="+mj-lt"/>
              </a:rPr>
              <a:t>, </a:t>
            </a:r>
            <a:r>
              <a:rPr lang="eu-ES" sz="2000" dirty="0" err="1">
                <a:latin typeface="+mj-lt"/>
              </a:rPr>
              <a:t>antiemetikoak</a:t>
            </a:r>
            <a:r>
              <a:rPr lang="eu-ES" sz="2000" dirty="0">
                <a:latin typeface="+mj-lt"/>
              </a:rPr>
              <a:t> edo </a:t>
            </a:r>
            <a:r>
              <a:rPr lang="eu-ES" sz="2000" dirty="0" err="1">
                <a:latin typeface="+mj-lt"/>
              </a:rPr>
              <a:t>triptanak</a:t>
            </a:r>
            <a:r>
              <a:rPr lang="eu-ES" sz="2000" dirty="0">
                <a:latin typeface="+mj-lt"/>
              </a:rPr>
              <a:t> erabiltzen dira. </a:t>
            </a:r>
            <a:endParaRPr lang="eu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>
                <a:latin typeface="+mj-lt"/>
              </a:rPr>
              <a:t>Goragale edo gorako garrantzitsuak ez dauden </a:t>
            </a:r>
            <a:r>
              <a:rPr lang="eu-ES" sz="2000" u="sng" dirty="0" err="1">
                <a:latin typeface="+mj-lt"/>
              </a:rPr>
              <a:t>migraina</a:t>
            </a:r>
            <a:r>
              <a:rPr lang="eu-ES" sz="2000" u="sng" dirty="0">
                <a:latin typeface="+mj-lt"/>
              </a:rPr>
              <a:t> arin edo moderatuetan</a:t>
            </a:r>
            <a:r>
              <a:rPr lang="eu-ES" sz="2000" dirty="0">
                <a:latin typeface="+mj-lt"/>
              </a:rPr>
              <a:t>, </a:t>
            </a:r>
            <a:r>
              <a:rPr lang="eu-ES" sz="2000" b="1" dirty="0" err="1" smtClean="0">
                <a:latin typeface="+mj-lt"/>
              </a:rPr>
              <a:t>ibuprofenoa</a:t>
            </a:r>
            <a:r>
              <a:rPr lang="eu-ES" sz="2000" dirty="0" smtClean="0">
                <a:latin typeface="+mj-lt"/>
              </a:rPr>
              <a:t> </a:t>
            </a:r>
            <a:r>
              <a:rPr lang="eu-ES" sz="2000" dirty="0">
                <a:latin typeface="+mj-lt"/>
              </a:rPr>
              <a:t>erabil </a:t>
            </a:r>
            <a:r>
              <a:rPr lang="eu-ES" sz="2000" dirty="0" smtClean="0">
                <a:latin typeface="+mj-lt"/>
              </a:rPr>
              <a:t>daiteke</a:t>
            </a:r>
            <a:r>
              <a:rPr lang="es-ES" sz="2000" dirty="0" smtClean="0">
                <a:latin typeface="+mj-lt"/>
              </a:rPr>
              <a:t>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>
                <a:latin typeface="+mj-lt"/>
              </a:rPr>
              <a:t>Ordezko tratamendu gisa </a:t>
            </a:r>
            <a:r>
              <a:rPr lang="eu-ES" sz="2000" dirty="0" smtClean="0">
                <a:latin typeface="+mj-lt"/>
              </a:rPr>
              <a:t> </a:t>
            </a:r>
            <a:r>
              <a:rPr lang="eu-ES" sz="2000" b="1" dirty="0" err="1" smtClean="0">
                <a:latin typeface="+mj-lt"/>
              </a:rPr>
              <a:t>parazetamola</a:t>
            </a:r>
            <a:r>
              <a:rPr lang="eu-ES" sz="2000" dirty="0" smtClean="0">
                <a:latin typeface="+mj-lt"/>
              </a:rPr>
              <a:t> </a:t>
            </a:r>
            <a:r>
              <a:rPr lang="eu-ES" sz="2000" dirty="0">
                <a:latin typeface="+mj-lt"/>
              </a:rPr>
              <a:t>erabil </a:t>
            </a:r>
            <a:r>
              <a:rPr lang="eu-ES" sz="2000" dirty="0" smtClean="0">
                <a:latin typeface="+mj-lt"/>
              </a:rPr>
              <a:t>daiteke.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48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778" y="0"/>
            <a:ext cx="8229600" cy="1143000"/>
          </a:xfrm>
        </p:spPr>
        <p:txBody>
          <a:bodyPr/>
          <a:lstStyle/>
          <a:p>
            <a:r>
              <a:rPr lang="eu-ES" sz="3600" b="1" dirty="0"/>
              <a:t>MIGRAINAREN TRATAMENDUA HAUR ETA NERABEETAN</a:t>
            </a: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0" y="1052736"/>
            <a:ext cx="9144000" cy="36625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b="1" dirty="0" err="1">
                <a:latin typeface="+mj-lt"/>
              </a:rPr>
              <a:t>Triptanak</a:t>
            </a:r>
            <a:r>
              <a:rPr lang="eu-ES" sz="2000" b="1" dirty="0">
                <a:latin typeface="+mj-lt"/>
              </a:rPr>
              <a:t> </a:t>
            </a:r>
            <a:r>
              <a:rPr lang="eu-ES" sz="2000" dirty="0">
                <a:latin typeface="+mj-lt"/>
              </a:rPr>
              <a:t>eraginkorrak dira ume eta nerabeentzat, baina efektu kaltegarri arinak izateko arrisku handiagoa izatearekin lotuta daude, hala nola </a:t>
            </a:r>
            <a:r>
              <a:rPr lang="eu-ES" sz="2000" dirty="0" err="1">
                <a:latin typeface="+mj-lt"/>
              </a:rPr>
              <a:t>disgeusia</a:t>
            </a:r>
            <a:r>
              <a:rPr lang="eu-ES" sz="2000" dirty="0">
                <a:latin typeface="+mj-lt"/>
              </a:rPr>
              <a:t>, sudurreko sintomak, bertigoa, nekea, abaildura, goragaleak edo gorakoak. </a:t>
            </a:r>
            <a:endParaRPr lang="es-ES" sz="2000" dirty="0" smtClean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u-ES" sz="1800" dirty="0">
                <a:latin typeface="+mj-lt"/>
              </a:rPr>
              <a:t>Espainian </a:t>
            </a:r>
            <a:r>
              <a:rPr lang="eu-ES" sz="1800" dirty="0" err="1">
                <a:latin typeface="+mj-lt"/>
              </a:rPr>
              <a:t>sumatriptana</a:t>
            </a:r>
            <a:r>
              <a:rPr lang="eu-ES" sz="1800" dirty="0">
                <a:latin typeface="+mj-lt"/>
              </a:rPr>
              <a:t> eta sudur-bidezko </a:t>
            </a:r>
            <a:r>
              <a:rPr lang="eu-ES" sz="1800" dirty="0" err="1">
                <a:latin typeface="+mj-lt"/>
              </a:rPr>
              <a:t>zolmitriptana</a:t>
            </a:r>
            <a:r>
              <a:rPr lang="eu-ES" sz="1800" dirty="0">
                <a:latin typeface="+mj-lt"/>
              </a:rPr>
              <a:t> daude bakarrik onartuta nerabeetan (12 urtetik gorakoak). </a:t>
            </a:r>
            <a:endParaRPr lang="es-ES" sz="1800" dirty="0" smtClean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u-ES" sz="1800" dirty="0" err="1">
                <a:latin typeface="+mj-lt"/>
              </a:rPr>
              <a:t>FDAak</a:t>
            </a:r>
            <a:r>
              <a:rPr lang="eu-ES" sz="1800" dirty="0">
                <a:latin typeface="+mj-lt"/>
              </a:rPr>
              <a:t> baimentzen du </a:t>
            </a:r>
            <a:r>
              <a:rPr lang="eu-ES" sz="1800" dirty="0" err="1">
                <a:latin typeface="+mj-lt"/>
              </a:rPr>
              <a:t>almotriptana</a:t>
            </a:r>
            <a:r>
              <a:rPr lang="eu-ES" sz="1800" dirty="0">
                <a:latin typeface="+mj-lt"/>
              </a:rPr>
              <a:t>, eta </a:t>
            </a:r>
            <a:r>
              <a:rPr lang="eu-ES" sz="1800" dirty="0" err="1">
                <a:latin typeface="+mj-lt"/>
              </a:rPr>
              <a:t>sumatriptana</a:t>
            </a:r>
            <a:r>
              <a:rPr lang="eu-ES" sz="1800" dirty="0">
                <a:latin typeface="+mj-lt"/>
              </a:rPr>
              <a:t> eta </a:t>
            </a:r>
            <a:r>
              <a:rPr lang="eu-ES" sz="1800" dirty="0" err="1">
                <a:latin typeface="+mj-lt"/>
              </a:rPr>
              <a:t>naproxeno</a:t>
            </a:r>
            <a:r>
              <a:rPr lang="eu-ES" sz="1800" dirty="0">
                <a:latin typeface="+mj-lt"/>
              </a:rPr>
              <a:t> konbinazioa erabiltzea 12 urtetik gorakoetan, eta </a:t>
            </a:r>
            <a:r>
              <a:rPr lang="eu-ES" sz="1800" dirty="0" err="1">
                <a:latin typeface="+mj-lt"/>
              </a:rPr>
              <a:t>rizatriptana</a:t>
            </a:r>
            <a:r>
              <a:rPr lang="eu-ES" sz="1800" dirty="0">
                <a:latin typeface="+mj-lt"/>
              </a:rPr>
              <a:t> 6 urtetik </a:t>
            </a:r>
            <a:r>
              <a:rPr lang="eu-ES" sz="1800" dirty="0" smtClean="0">
                <a:latin typeface="+mj-lt"/>
              </a:rPr>
              <a:t>gorakoetan.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b="1" dirty="0">
                <a:latin typeface="+mj-lt"/>
              </a:rPr>
              <a:t>Goragaleak eta gorakoak </a:t>
            </a:r>
            <a:r>
              <a:rPr lang="eu-ES" sz="2000" dirty="0">
                <a:latin typeface="+mj-lt"/>
              </a:rPr>
              <a:t>nabarmenak badira, </a:t>
            </a:r>
            <a:r>
              <a:rPr lang="eu-ES" sz="2000" b="1" dirty="0" err="1">
                <a:latin typeface="+mj-lt"/>
              </a:rPr>
              <a:t>antiemetiko</a:t>
            </a:r>
            <a:r>
              <a:rPr lang="eu-ES" sz="2000" dirty="0">
                <a:latin typeface="+mj-lt"/>
              </a:rPr>
              <a:t> bat (</a:t>
            </a:r>
            <a:r>
              <a:rPr lang="eu-ES" sz="2000" dirty="0" err="1">
                <a:latin typeface="+mj-lt"/>
              </a:rPr>
              <a:t>metoclopramida</a:t>
            </a:r>
            <a:r>
              <a:rPr lang="eu-ES" sz="2000" dirty="0">
                <a:latin typeface="+mj-lt"/>
              </a:rPr>
              <a:t> edo </a:t>
            </a:r>
            <a:r>
              <a:rPr lang="eu-ES" sz="2000" dirty="0" err="1">
                <a:latin typeface="+mj-lt"/>
              </a:rPr>
              <a:t>domperidona</a:t>
            </a:r>
            <a:r>
              <a:rPr lang="eu-ES" sz="2000" dirty="0">
                <a:latin typeface="+mj-lt"/>
              </a:rPr>
              <a:t>) goiz erabiltzeak sintomak hobetu ditzake, eta loaldia </a:t>
            </a:r>
            <a:r>
              <a:rPr lang="eu-ES" sz="2000" dirty="0" smtClean="0">
                <a:latin typeface="+mj-lt"/>
              </a:rPr>
              <a:t>erraztu.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b="1" dirty="0" err="1" smtClean="0">
                <a:latin typeface="+mj-lt"/>
              </a:rPr>
              <a:t>Dihidroergotamina</a:t>
            </a:r>
            <a:r>
              <a:rPr lang="eu-ES" sz="2000" b="1" dirty="0" smtClean="0">
                <a:latin typeface="+mj-lt"/>
              </a:rPr>
              <a:t> </a:t>
            </a:r>
            <a:r>
              <a:rPr lang="eu-ES" sz="2000" b="1" dirty="0">
                <a:latin typeface="+mj-lt"/>
              </a:rPr>
              <a:t>ez </a:t>
            </a:r>
            <a:r>
              <a:rPr lang="eu-ES" sz="2000" dirty="0">
                <a:latin typeface="+mj-lt"/>
              </a:rPr>
              <a:t>da gomendatzen </a:t>
            </a:r>
            <a:r>
              <a:rPr lang="eu-ES" sz="2000" dirty="0" smtClean="0">
                <a:latin typeface="+mj-lt"/>
              </a:rPr>
              <a:t>umeetan.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840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778" y="0"/>
            <a:ext cx="8229600" cy="1143000"/>
          </a:xfrm>
        </p:spPr>
        <p:txBody>
          <a:bodyPr/>
          <a:lstStyle/>
          <a:p>
            <a:r>
              <a:rPr lang="eu-ES" sz="3600" b="1" dirty="0"/>
              <a:t>MIGRAINAREN TRATAMENDUA HAUR ETA NERABEETAN</a:t>
            </a: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0" y="1196752"/>
            <a:ext cx="9036496" cy="41549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b="1" dirty="0">
                <a:latin typeface="+mj-lt"/>
              </a:rPr>
              <a:t>Farmako gehiegi hartzeagatik azaltzen den zefalea </a:t>
            </a:r>
            <a:r>
              <a:rPr lang="eu-ES" sz="2000" dirty="0">
                <a:latin typeface="+mj-lt"/>
              </a:rPr>
              <a:t>saihesteko, tratamendu akutua hilabetean 10 egunetan baino gutxiagotan jaso behar da (edo hilabetean 15 egun baino gutxiagotan, </a:t>
            </a:r>
            <a:r>
              <a:rPr lang="eu-ES" sz="2000" dirty="0" err="1">
                <a:latin typeface="+mj-lt"/>
              </a:rPr>
              <a:t>parazetamola</a:t>
            </a:r>
            <a:r>
              <a:rPr lang="eu-ES" sz="2000" dirty="0">
                <a:latin typeface="+mj-lt"/>
              </a:rPr>
              <a:t> edo </a:t>
            </a:r>
            <a:r>
              <a:rPr lang="eu-ES" sz="2000" dirty="0" err="1">
                <a:latin typeface="+mj-lt"/>
              </a:rPr>
              <a:t>AIEEa</a:t>
            </a:r>
            <a:r>
              <a:rPr lang="eu-ES" sz="2000" dirty="0">
                <a:latin typeface="+mj-lt"/>
              </a:rPr>
              <a:t> bada). </a:t>
            </a:r>
            <a:endParaRPr lang="eu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>
                <a:latin typeface="+mj-lt"/>
              </a:rPr>
              <a:t>Maiz zefaleak izaten dituzten pazienteetan, oinarrizko tratamendua prebentziozkoa izango </a:t>
            </a:r>
            <a:r>
              <a:rPr lang="eu-ES" sz="2000" dirty="0" smtClean="0">
                <a:latin typeface="+mj-lt"/>
              </a:rPr>
              <a:t>da.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u-ES" sz="800" dirty="0" err="1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b="1" u="sng" dirty="0">
                <a:latin typeface="+mj-lt"/>
              </a:rPr>
              <a:t>Prebentziozko tratamenduari </a:t>
            </a:r>
            <a:r>
              <a:rPr lang="eu-ES" sz="2000" dirty="0">
                <a:latin typeface="+mj-lt"/>
              </a:rPr>
              <a:t>dagokionez, eraginkortasun- eta segurtasun-ebidentziak are urriagoak dira. </a:t>
            </a:r>
            <a:r>
              <a:rPr lang="eu-ES" sz="2000" dirty="0" err="1">
                <a:latin typeface="+mj-lt"/>
              </a:rPr>
              <a:t>Propranolola</a:t>
            </a:r>
            <a:r>
              <a:rPr lang="eu-ES" sz="2000" dirty="0">
                <a:latin typeface="+mj-lt"/>
              </a:rPr>
              <a:t> eta </a:t>
            </a:r>
            <a:r>
              <a:rPr lang="eu-ES" sz="2000" dirty="0" err="1">
                <a:latin typeface="+mj-lt"/>
              </a:rPr>
              <a:t>flunarizina</a:t>
            </a:r>
            <a:r>
              <a:rPr lang="eu-ES" sz="2000" dirty="0">
                <a:latin typeface="+mj-lt"/>
              </a:rPr>
              <a:t> </a:t>
            </a:r>
            <a:r>
              <a:rPr lang="eu-ES" sz="2000" dirty="0" smtClean="0">
                <a:latin typeface="+mj-lt"/>
              </a:rPr>
              <a:t>ere, </a:t>
            </a:r>
            <a:r>
              <a:rPr lang="eu-ES" sz="2000" dirty="0">
                <a:latin typeface="+mj-lt"/>
              </a:rPr>
              <a:t>eraginkorrak direla egiaztatzen duen daturen bat </a:t>
            </a:r>
            <a:r>
              <a:rPr lang="eu-ES" sz="2000" dirty="0" smtClean="0">
                <a:latin typeface="+mj-lt"/>
              </a:rPr>
              <a:t>badago</a:t>
            </a:r>
            <a:r>
              <a:rPr lang="es-ES" sz="2000" dirty="0" smtClean="0">
                <a:latin typeface="+mj-lt"/>
              </a:rPr>
              <a:t>. </a:t>
            </a:r>
            <a:r>
              <a:rPr lang="eu-ES" sz="2000" dirty="0">
                <a:latin typeface="+mj-lt"/>
              </a:rPr>
              <a:t>Ebidentziak ez dira nahikoak </a:t>
            </a:r>
            <a:r>
              <a:rPr lang="eu-ES" sz="2000" dirty="0" err="1" smtClean="0">
                <a:latin typeface="+mj-lt"/>
              </a:rPr>
              <a:t>amitriptilina</a:t>
            </a:r>
            <a:r>
              <a:rPr lang="eu-ES" sz="2000" dirty="0" smtClean="0">
                <a:latin typeface="+mj-lt"/>
              </a:rPr>
              <a:t>, azido </a:t>
            </a:r>
            <a:r>
              <a:rPr lang="eu-ES" sz="2000" dirty="0" err="1" smtClean="0">
                <a:latin typeface="+mj-lt"/>
              </a:rPr>
              <a:t>balproikoaren</a:t>
            </a:r>
            <a:r>
              <a:rPr lang="eu-ES" sz="2000" dirty="0" smtClean="0">
                <a:latin typeface="+mj-lt"/>
              </a:rPr>
              <a:t>, eta </a:t>
            </a:r>
            <a:r>
              <a:rPr lang="eu-ES" sz="2000" dirty="0" err="1">
                <a:latin typeface="+mj-lt"/>
              </a:rPr>
              <a:t>topiramatoaren</a:t>
            </a:r>
            <a:r>
              <a:rPr lang="eu-ES" sz="2000" dirty="0">
                <a:latin typeface="+mj-lt"/>
              </a:rPr>
              <a:t> </a:t>
            </a:r>
            <a:r>
              <a:rPr lang="eu-ES" sz="2000" dirty="0" smtClean="0">
                <a:latin typeface="+mj-lt"/>
              </a:rPr>
              <a:t>kasuan</a:t>
            </a:r>
            <a:r>
              <a:rPr lang="es-ES" sz="2000" dirty="0" smtClean="0">
                <a:latin typeface="+mj-lt"/>
              </a:rPr>
              <a:t>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b="1" dirty="0" err="1">
                <a:latin typeface="+mj-lt"/>
              </a:rPr>
              <a:t>Farmakologikoak</a:t>
            </a:r>
            <a:r>
              <a:rPr lang="eu-ES" sz="2000" b="1" dirty="0">
                <a:latin typeface="+mj-lt"/>
              </a:rPr>
              <a:t> ez diren tratamenduak</a:t>
            </a:r>
            <a:r>
              <a:rPr lang="eu-ES" sz="2000" dirty="0">
                <a:latin typeface="+mj-lt"/>
              </a:rPr>
              <a:t>, hala nola terapia </a:t>
            </a:r>
            <a:r>
              <a:rPr lang="eu-ES" sz="2000" dirty="0" err="1">
                <a:latin typeface="+mj-lt"/>
              </a:rPr>
              <a:t>kognitibo-konduktualak</a:t>
            </a:r>
            <a:r>
              <a:rPr lang="eu-ES" sz="2000" dirty="0">
                <a:latin typeface="+mj-lt"/>
              </a:rPr>
              <a:t>, </a:t>
            </a:r>
            <a:r>
              <a:rPr lang="eu-ES" sz="2000" dirty="0" err="1">
                <a:latin typeface="+mj-lt"/>
              </a:rPr>
              <a:t>biofeedbacka</a:t>
            </a:r>
            <a:r>
              <a:rPr lang="eu-ES" sz="2000" dirty="0">
                <a:latin typeface="+mj-lt"/>
              </a:rPr>
              <a:t> eta lasaitasun-teknikak barne, onuragarriak izan </a:t>
            </a:r>
            <a:r>
              <a:rPr lang="eu-ES" sz="2000" dirty="0" smtClean="0">
                <a:latin typeface="+mj-lt"/>
              </a:rPr>
              <a:t>daitezke.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57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-22820" y="260648"/>
            <a:ext cx="9144000" cy="936104"/>
          </a:xfrm>
        </p:spPr>
        <p:txBody>
          <a:bodyPr/>
          <a:lstStyle/>
          <a:p>
            <a:r>
              <a:rPr lang="eu-ES" sz="2800" b="1" dirty="0"/>
              <a:t>FARMAKO GEHIEGI HARTZEAGATIK AZALTZEN DEN ZEFALEA</a:t>
            </a:r>
            <a:r>
              <a:rPr lang="es-ES" sz="3600" dirty="0"/>
              <a:t/>
            </a:r>
            <a:br>
              <a:rPr lang="es-ES" sz="3600" dirty="0"/>
            </a:br>
            <a:endParaRPr lang="es-ES" sz="3600" cap="all" dirty="0" smtClean="0"/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24532" y="772278"/>
            <a:ext cx="9126164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>
                <a:latin typeface="+mj-lt"/>
              </a:rPr>
              <a:t>Hilabetean 15 egunez edo gehiagoz azaltzen den buruko mina da, eta hiru hilabetez baino gehiagoz medikazio akutua maiz erabiltzearekin lotuta </a:t>
            </a:r>
            <a:r>
              <a:rPr lang="eu-ES" sz="1800" dirty="0" smtClean="0">
                <a:latin typeface="+mj-lt"/>
              </a:rPr>
              <a:t>dago.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b="1" dirty="0" smtClean="0">
                <a:latin typeface="+mj-lt"/>
              </a:rPr>
              <a:t>Arrisku-faktoreak</a:t>
            </a:r>
            <a:r>
              <a:rPr lang="eu-ES" sz="1800" dirty="0" smtClean="0">
                <a:latin typeface="+mj-lt"/>
              </a:rPr>
              <a:t>: </a:t>
            </a:r>
            <a:r>
              <a:rPr lang="eu-ES" sz="1800" dirty="0">
                <a:latin typeface="+mj-lt"/>
              </a:rPr>
              <a:t>ohiko zefaleak, medikazio akutua maiz erabiltzea, min-kausa gehigarriren bat egotea, eta </a:t>
            </a:r>
            <a:r>
              <a:rPr lang="eu-ES" sz="1800" dirty="0" err="1">
                <a:latin typeface="+mj-lt"/>
              </a:rPr>
              <a:t>komorbilitate</a:t>
            </a:r>
            <a:r>
              <a:rPr lang="eu-ES" sz="1800" dirty="0">
                <a:latin typeface="+mj-lt"/>
              </a:rPr>
              <a:t> </a:t>
            </a:r>
            <a:r>
              <a:rPr lang="eu-ES" sz="1800" dirty="0" smtClean="0">
                <a:latin typeface="+mj-lt"/>
              </a:rPr>
              <a:t>psikiatrikoa.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>
                <a:latin typeface="+mj-lt"/>
              </a:rPr>
              <a:t>Arriskua analgesikoekin eta </a:t>
            </a:r>
            <a:r>
              <a:rPr lang="eu-ES" sz="1800" dirty="0" err="1">
                <a:latin typeface="+mj-lt"/>
              </a:rPr>
              <a:t>AIEEekin</a:t>
            </a:r>
            <a:r>
              <a:rPr lang="eu-ES" sz="1800" dirty="0">
                <a:latin typeface="+mj-lt"/>
              </a:rPr>
              <a:t> txikiagoa da; analgesiko </a:t>
            </a:r>
            <a:r>
              <a:rPr lang="eu-ES" sz="1800" dirty="0" err="1">
                <a:latin typeface="+mj-lt"/>
              </a:rPr>
              <a:t>opioide</a:t>
            </a:r>
            <a:r>
              <a:rPr lang="eu-ES" sz="1800" dirty="0">
                <a:latin typeface="+mj-lt"/>
              </a:rPr>
              <a:t> eta </a:t>
            </a:r>
            <a:r>
              <a:rPr lang="eu-ES" sz="1800" dirty="0" err="1">
                <a:latin typeface="+mj-lt"/>
              </a:rPr>
              <a:t>ergotikoekin</a:t>
            </a:r>
            <a:r>
              <a:rPr lang="eu-ES" sz="1800" dirty="0" smtClean="0">
                <a:latin typeface="+mj-lt"/>
              </a:rPr>
              <a:t>,, </a:t>
            </a:r>
            <a:r>
              <a:rPr lang="eu-ES" sz="1800" dirty="0">
                <a:latin typeface="+mj-lt"/>
              </a:rPr>
              <a:t>handiagoa dela ematen du; eta </a:t>
            </a:r>
            <a:r>
              <a:rPr lang="eu-ES" sz="1800" dirty="0" err="1">
                <a:latin typeface="+mj-lt"/>
              </a:rPr>
              <a:t>triptanetan</a:t>
            </a:r>
            <a:r>
              <a:rPr lang="eu-ES" sz="1800" dirty="0">
                <a:latin typeface="+mj-lt"/>
              </a:rPr>
              <a:t>, berriz, aditu batzuen ustez erdi-mailakoa da eta, beste batzuen ustez, </a:t>
            </a:r>
            <a:r>
              <a:rPr lang="eu-ES" sz="1800" dirty="0" smtClean="0">
                <a:latin typeface="+mj-lt"/>
              </a:rPr>
              <a:t>handia.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 err="1">
                <a:latin typeface="+mj-lt"/>
              </a:rPr>
              <a:t>Migrainarentzako</a:t>
            </a:r>
            <a:r>
              <a:rPr lang="eu-ES" sz="1800" dirty="0">
                <a:latin typeface="+mj-lt"/>
              </a:rPr>
              <a:t> tratamendu akutuari jarraitzeko agintzen denean, pazienteei arrisku horri buruz ohartarazi behar zaie, eta tratamendua hilabetean 10 edo 15 egunetara mugatu, kasuaren </a:t>
            </a:r>
            <a:r>
              <a:rPr lang="eu-ES" sz="1800" dirty="0" smtClean="0">
                <a:latin typeface="+mj-lt"/>
              </a:rPr>
              <a:t>arabera.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u-ES" sz="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>
                <a:latin typeface="+mj-lt"/>
              </a:rPr>
              <a:t>Normalean, baina ez beti, zefalea </a:t>
            </a:r>
            <a:r>
              <a:rPr lang="eu-ES" sz="1800" dirty="0" err="1">
                <a:latin typeface="+mj-lt"/>
              </a:rPr>
              <a:t>gainkontsumoa</a:t>
            </a:r>
            <a:r>
              <a:rPr lang="eu-ES" sz="1800" dirty="0">
                <a:latin typeface="+mj-lt"/>
              </a:rPr>
              <a:t> uztean desagertzen da</a:t>
            </a:r>
            <a:r>
              <a:rPr lang="es-ES" sz="1800" dirty="0" smtClean="0">
                <a:latin typeface="+mj-lt"/>
              </a:rPr>
              <a:t>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>
                <a:latin typeface="+mj-lt"/>
              </a:rPr>
              <a:t>Estrategien artean</a:t>
            </a:r>
            <a:r>
              <a:rPr lang="es-ES" sz="1800" dirty="0" smtClean="0">
                <a:latin typeface="+mj-lt"/>
              </a:rPr>
              <a:t>: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u-ES" sz="1600" dirty="0">
                <a:latin typeface="+mj-lt"/>
              </a:rPr>
              <a:t>Bat-batean kentzea, eta prebentziozko tratamendua geroago</a:t>
            </a:r>
            <a:endParaRPr lang="es-ES" sz="1600" dirty="0"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u-ES" sz="1600" dirty="0">
                <a:latin typeface="+mj-lt"/>
              </a:rPr>
              <a:t>Bat-batean kentzea, eta prebentziozko tratamendua berehala hastea</a:t>
            </a:r>
            <a:endParaRPr lang="es-ES" sz="1600" dirty="0"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u-ES" sz="1600" dirty="0">
                <a:latin typeface="+mj-lt"/>
              </a:rPr>
              <a:t>Prebentziozko tratamendua hastea tratamendu akutua kendu gabe</a:t>
            </a:r>
            <a:endParaRPr lang="es-E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983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43608" y="1912144"/>
            <a:ext cx="453548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2800" b="1" dirty="0" smtClean="0">
              <a:latin typeface="Arial Unicode MS" pitchFamily="34" charset="-128"/>
            </a:endParaRPr>
          </a:p>
          <a:p>
            <a:r>
              <a:rPr lang="es-ES_tradnl" sz="2800" dirty="0" smtClean="0">
                <a:hlinkClick r:id="rId4"/>
              </a:rPr>
              <a:t>INFAC_Vol_26_9</a:t>
            </a:r>
            <a:endParaRPr lang="es-ES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sz="3600" dirty="0" err="1" smtClean="0">
                <a:solidFill>
                  <a:schemeClr val="tx2"/>
                </a:solidFill>
                <a:latin typeface="Arial Black" pitchFamily="34" charset="0"/>
              </a:rPr>
              <a:t>Informazio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3600" dirty="0" err="1" smtClean="0">
                <a:solidFill>
                  <a:schemeClr val="tx2"/>
                </a:solidFill>
                <a:latin typeface="Arial Black" pitchFamily="34" charset="0"/>
              </a:rPr>
              <a:t>gehiago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 eta </a:t>
            </a:r>
            <a:r>
              <a:rPr lang="es-ES" sz="3600" dirty="0" err="1" smtClean="0">
                <a:solidFill>
                  <a:schemeClr val="tx2"/>
                </a:solidFill>
                <a:latin typeface="Arial Black" pitchFamily="34" charset="0"/>
              </a:rPr>
              <a:t>bibliografia</a:t>
            </a:r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1143000"/>
          </a:xfrm>
        </p:spPr>
        <p:txBody>
          <a:bodyPr/>
          <a:lstStyle/>
          <a:p>
            <a:r>
              <a:rPr lang="eu-ES" sz="3600" b="1" dirty="0" smtClean="0"/>
              <a:t>SARRERA</a:t>
            </a:r>
            <a:r>
              <a:rPr lang="es-ES" sz="3600" dirty="0"/>
              <a:t/>
            </a:r>
            <a:br>
              <a:rPr lang="es-ES" sz="3600" dirty="0"/>
            </a:br>
            <a:endParaRPr lang="es-ES" sz="3600" cap="all" dirty="0" smtClean="0"/>
          </a:p>
        </p:txBody>
      </p:sp>
      <p:sp>
        <p:nvSpPr>
          <p:cNvPr id="2" name="1 Rectángulo"/>
          <p:cNvSpPr/>
          <p:nvPr/>
        </p:nvSpPr>
        <p:spPr>
          <a:xfrm>
            <a:off x="395536" y="1254820"/>
            <a:ext cx="8568952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u-ES" dirty="0" err="1">
                <a:latin typeface="+mj-lt"/>
              </a:rPr>
              <a:t>Migrainak</a:t>
            </a:r>
            <a:r>
              <a:rPr lang="eu-ES" dirty="0">
                <a:latin typeface="+mj-lt"/>
              </a:rPr>
              <a:t> aldian behin </a:t>
            </a:r>
            <a:r>
              <a:rPr lang="eu-ES" b="1" dirty="0">
                <a:latin typeface="+mj-lt"/>
              </a:rPr>
              <a:t>errepikatzen</a:t>
            </a:r>
            <a:r>
              <a:rPr lang="eu-ES" dirty="0">
                <a:latin typeface="+mj-lt"/>
              </a:rPr>
              <a:t> diren buruko min </a:t>
            </a:r>
            <a:r>
              <a:rPr lang="eu-ES" dirty="0" err="1">
                <a:latin typeface="+mj-lt"/>
              </a:rPr>
              <a:t>ezgaitzaileak</a:t>
            </a:r>
            <a:r>
              <a:rPr lang="eu-ES" dirty="0">
                <a:latin typeface="+mj-lt"/>
              </a:rPr>
              <a:t> dira. Buruko min hau, normalean </a:t>
            </a:r>
            <a:r>
              <a:rPr lang="eu-ES" b="1" dirty="0">
                <a:latin typeface="+mj-lt"/>
              </a:rPr>
              <a:t>alde bakarrean </a:t>
            </a:r>
            <a:r>
              <a:rPr lang="eu-ES" dirty="0">
                <a:latin typeface="+mj-lt"/>
              </a:rPr>
              <a:t>izaten da, </a:t>
            </a:r>
            <a:r>
              <a:rPr lang="eu-ES" b="1" dirty="0">
                <a:latin typeface="+mj-lt"/>
              </a:rPr>
              <a:t>goragaleak </a:t>
            </a:r>
            <a:r>
              <a:rPr lang="eu-ES" b="1" dirty="0" err="1">
                <a:latin typeface="+mj-lt"/>
              </a:rPr>
              <a:t>eta/edo</a:t>
            </a:r>
            <a:r>
              <a:rPr lang="eu-ES" b="1" dirty="0">
                <a:latin typeface="+mj-lt"/>
              </a:rPr>
              <a:t> argi- edo soinu-sentsibilitatea </a:t>
            </a:r>
            <a:r>
              <a:rPr lang="eu-ES" dirty="0">
                <a:latin typeface="+mj-lt"/>
              </a:rPr>
              <a:t>ditu ezaugarri. 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u-ES" dirty="0">
                <a:latin typeface="+mj-lt"/>
              </a:rPr>
              <a:t>Krisiek </a:t>
            </a:r>
            <a:r>
              <a:rPr lang="eu-ES" b="1" dirty="0">
                <a:latin typeface="+mj-lt"/>
              </a:rPr>
              <a:t>4 eta 72 ordu </a:t>
            </a:r>
            <a:r>
              <a:rPr lang="eu-ES" dirty="0">
                <a:latin typeface="+mj-lt"/>
              </a:rPr>
              <a:t>arteko iraupena izaten </a:t>
            </a:r>
            <a:r>
              <a:rPr lang="eu-ES" dirty="0" smtClean="0">
                <a:latin typeface="+mj-lt"/>
              </a:rPr>
              <a:t>dute</a:t>
            </a:r>
            <a:r>
              <a:rPr lang="es-ES" dirty="0" smtClean="0">
                <a:latin typeface="+mj-lt"/>
              </a:rPr>
              <a:t>. 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u-ES" b="1" dirty="0">
                <a:latin typeface="+mj-lt"/>
              </a:rPr>
              <a:t>Emakumeetan</a:t>
            </a:r>
            <a:r>
              <a:rPr lang="eu-ES" dirty="0">
                <a:latin typeface="+mj-lt"/>
              </a:rPr>
              <a:t> gizonetan baino ohikoagoa da (urtero, emakumeen % </a:t>
            </a:r>
            <a:r>
              <a:rPr lang="eu-ES" dirty="0" smtClean="0">
                <a:latin typeface="+mj-lt"/>
              </a:rPr>
              <a:t>17k eta gizonen </a:t>
            </a:r>
            <a:r>
              <a:rPr lang="eu-ES" dirty="0">
                <a:latin typeface="+mj-lt"/>
              </a:rPr>
              <a:t>% 6k</a:t>
            </a:r>
            <a:r>
              <a:rPr lang="eu-ES" dirty="0" smtClean="0">
                <a:latin typeface="+mj-lt"/>
              </a:rPr>
              <a:t>).</a:t>
            </a:r>
            <a:endParaRPr lang="es-E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1143000"/>
          </a:xfrm>
        </p:spPr>
        <p:txBody>
          <a:bodyPr/>
          <a:lstStyle/>
          <a:p>
            <a:r>
              <a:rPr lang="es-ES" sz="3600" cap="all" dirty="0" err="1" smtClean="0"/>
              <a:t>sarrera</a:t>
            </a:r>
            <a:endParaRPr lang="es-ES" sz="3600" cap="all" dirty="0" smtClean="0"/>
          </a:p>
        </p:txBody>
      </p:sp>
      <p:sp>
        <p:nvSpPr>
          <p:cNvPr id="2" name="1 Rectángulo"/>
          <p:cNvSpPr/>
          <p:nvPr/>
        </p:nvSpPr>
        <p:spPr>
          <a:xfrm>
            <a:off x="251520" y="1254820"/>
            <a:ext cx="871296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u-ES" i="1" dirty="0" err="1">
                <a:latin typeface="+mj-lt"/>
              </a:rPr>
              <a:t>The</a:t>
            </a:r>
            <a:r>
              <a:rPr lang="eu-ES" i="1" dirty="0">
                <a:latin typeface="+mj-lt"/>
              </a:rPr>
              <a:t> International </a:t>
            </a:r>
            <a:r>
              <a:rPr lang="eu-ES" i="1" dirty="0" err="1">
                <a:latin typeface="+mj-lt"/>
              </a:rPr>
              <a:t>Classification</a:t>
            </a:r>
            <a:r>
              <a:rPr lang="eu-ES" i="1" dirty="0">
                <a:latin typeface="+mj-lt"/>
              </a:rPr>
              <a:t> </a:t>
            </a:r>
            <a:r>
              <a:rPr lang="eu-ES" i="1" dirty="0" err="1">
                <a:latin typeface="+mj-lt"/>
              </a:rPr>
              <a:t>of</a:t>
            </a:r>
            <a:r>
              <a:rPr lang="eu-ES" i="1" dirty="0">
                <a:latin typeface="+mj-lt"/>
              </a:rPr>
              <a:t> </a:t>
            </a:r>
            <a:r>
              <a:rPr lang="eu-ES" i="1" dirty="0" err="1">
                <a:latin typeface="+mj-lt"/>
              </a:rPr>
              <a:t>Headache</a:t>
            </a:r>
            <a:r>
              <a:rPr lang="eu-ES" i="1" dirty="0">
                <a:latin typeface="+mj-lt"/>
              </a:rPr>
              <a:t> </a:t>
            </a:r>
            <a:r>
              <a:rPr lang="eu-ES" i="1" dirty="0" err="1">
                <a:latin typeface="+mj-lt"/>
              </a:rPr>
              <a:t>Disorders</a:t>
            </a:r>
            <a:r>
              <a:rPr lang="eu-ES" i="1" dirty="0">
                <a:latin typeface="+mj-lt"/>
              </a:rPr>
              <a:t> </a:t>
            </a:r>
            <a:r>
              <a:rPr lang="eu-ES" dirty="0">
                <a:latin typeface="+mj-lt"/>
              </a:rPr>
              <a:t>aldizkariaren</a:t>
            </a:r>
            <a:r>
              <a:rPr lang="eu-ES" dirty="0" err="1">
                <a:latin typeface="+mj-lt"/>
              </a:rPr>
              <a:t> 3. </a:t>
            </a:r>
            <a:r>
              <a:rPr lang="eu-ES" dirty="0">
                <a:latin typeface="+mj-lt"/>
              </a:rPr>
              <a:t>edizioak (ICHD-3) </a:t>
            </a:r>
            <a:r>
              <a:rPr lang="eu-ES" b="1" dirty="0" err="1">
                <a:latin typeface="+mj-lt"/>
              </a:rPr>
              <a:t>migrainak</a:t>
            </a:r>
            <a:r>
              <a:rPr lang="eu-ES" b="1" dirty="0">
                <a:latin typeface="+mj-lt"/>
              </a:rPr>
              <a:t> aurarekin edo gabe </a:t>
            </a:r>
            <a:r>
              <a:rPr lang="eu-ES" dirty="0">
                <a:latin typeface="+mj-lt"/>
              </a:rPr>
              <a:t>sailkatzen ditu. </a:t>
            </a:r>
            <a:r>
              <a:rPr lang="eu-ES" dirty="0" smtClean="0">
                <a:latin typeface="+mj-lt"/>
              </a:rPr>
              <a:t>Arruntena aurarik gabekoa: </a:t>
            </a:r>
            <a:r>
              <a:rPr lang="eu-ES" dirty="0">
                <a:latin typeface="+mj-lt"/>
              </a:rPr>
              <a:t>kasuen % 75 </a:t>
            </a:r>
            <a:r>
              <a:rPr lang="eu-ES" dirty="0" smtClean="0">
                <a:latin typeface="+mj-lt"/>
              </a:rPr>
              <a:t>inguru.</a:t>
            </a:r>
            <a:endParaRPr lang="es-ES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u-ES" dirty="0" smtClean="0">
                <a:latin typeface="+mj-lt"/>
              </a:rPr>
              <a:t>Honela ere sailkatu daitezke: </a:t>
            </a:r>
            <a:r>
              <a:rPr lang="eu-ES" b="1" dirty="0" smtClean="0">
                <a:latin typeface="+mj-lt"/>
              </a:rPr>
              <a:t>episodikoak</a:t>
            </a:r>
            <a:r>
              <a:rPr lang="eu-ES" dirty="0" smtClean="0">
                <a:latin typeface="+mj-lt"/>
              </a:rPr>
              <a:t>, hilean 15 egunetan baino gutxiagotan gertatzen badira; edo </a:t>
            </a:r>
            <a:r>
              <a:rPr lang="eu-ES" b="1" dirty="0" smtClean="0">
                <a:latin typeface="+mj-lt"/>
              </a:rPr>
              <a:t>kronikoak</a:t>
            </a:r>
            <a:r>
              <a:rPr lang="eu-ES" dirty="0" smtClean="0">
                <a:latin typeface="+mj-lt"/>
              </a:rPr>
              <a:t>, zefaleak hilean 15 egunetan edo hortik gora gertatzen badira (eta horietatik gutxienez 8 </a:t>
            </a:r>
            <a:r>
              <a:rPr lang="eu-ES" dirty="0" err="1" smtClean="0">
                <a:latin typeface="+mj-lt"/>
              </a:rPr>
              <a:t>migraina-krisiak</a:t>
            </a:r>
            <a:r>
              <a:rPr lang="eu-ES" dirty="0" smtClean="0">
                <a:latin typeface="+mj-lt"/>
              </a:rPr>
              <a:t> badira), gutxienez hiru hilabetez.</a:t>
            </a:r>
          </a:p>
        </p:txBody>
      </p:sp>
    </p:spTree>
    <p:extLst>
      <p:ext uri="{BB962C8B-B14F-4D97-AF65-F5344CB8AC3E}">
        <p14:creationId xmlns:p14="http://schemas.microsoft.com/office/powerpoint/2010/main" val="100476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1143000"/>
          </a:xfrm>
        </p:spPr>
        <p:txBody>
          <a:bodyPr/>
          <a:lstStyle/>
          <a:p>
            <a:r>
              <a:rPr lang="es-ES" sz="3600" cap="all" dirty="0" err="1" smtClean="0"/>
              <a:t>Sarrera</a:t>
            </a:r>
            <a:endParaRPr lang="es-ES" sz="3600" cap="all" dirty="0" smtClean="0"/>
          </a:p>
        </p:txBody>
      </p:sp>
      <p:sp>
        <p:nvSpPr>
          <p:cNvPr id="2" name="1 Rectángulo"/>
          <p:cNvSpPr/>
          <p:nvPr/>
        </p:nvSpPr>
        <p:spPr>
          <a:xfrm>
            <a:off x="395536" y="1254820"/>
            <a:ext cx="8568952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u-ES" dirty="0" err="1" smtClean="0">
                <a:latin typeface="+mj-lt"/>
              </a:rPr>
              <a:t>Migrainez</a:t>
            </a:r>
            <a:r>
              <a:rPr lang="eu-ES" dirty="0" smtClean="0">
                <a:latin typeface="+mj-lt"/>
              </a:rPr>
              <a:t> </a:t>
            </a:r>
            <a:r>
              <a:rPr lang="eu-ES" dirty="0">
                <a:latin typeface="+mj-lt"/>
              </a:rPr>
              <a:t>aparte, zefalea primarioen artean </a:t>
            </a:r>
            <a:r>
              <a:rPr lang="eu-ES" dirty="0" smtClean="0">
                <a:latin typeface="+mj-lt"/>
              </a:rPr>
              <a:t>daude</a:t>
            </a:r>
            <a:r>
              <a:rPr lang="eu-ES" b="1" dirty="0" smtClean="0">
                <a:latin typeface="+mj-lt"/>
              </a:rPr>
              <a:t>: </a:t>
            </a:r>
            <a:r>
              <a:rPr lang="eu-ES" b="1" dirty="0">
                <a:latin typeface="+mj-lt"/>
              </a:rPr>
              <a:t>tentsio-zefalea eta luku erako zefalea. </a:t>
            </a:r>
            <a:endParaRPr lang="es-ES" b="1" dirty="0" smtClean="0">
              <a:solidFill>
                <a:prstClr val="black"/>
              </a:solidFill>
              <a:latin typeface="+mj-lt"/>
            </a:endParaRPr>
          </a:p>
          <a:p>
            <a:pPr marL="342900" indent="-342900">
              <a:buClr>
                <a:srgbClr val="31859B"/>
              </a:buClr>
              <a:buFont typeface="Arial" pitchFamily="34" charset="0"/>
              <a:buChar char="•"/>
            </a:pPr>
            <a:endParaRPr lang="es-ES" dirty="0" smtClean="0">
              <a:solidFill>
                <a:prstClr val="black"/>
              </a:solidFill>
              <a:latin typeface="Calibri"/>
            </a:endParaRPr>
          </a:p>
          <a:p>
            <a:pPr marL="34290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u-ES" b="1" dirty="0">
                <a:latin typeface="+mj-lt"/>
              </a:rPr>
              <a:t>F</a:t>
            </a:r>
            <a:r>
              <a:rPr lang="eu-ES" b="1" dirty="0" smtClean="0">
                <a:latin typeface="+mj-lt"/>
              </a:rPr>
              <a:t>armako </a:t>
            </a:r>
            <a:r>
              <a:rPr lang="eu-ES" b="1" dirty="0">
                <a:latin typeface="+mj-lt"/>
              </a:rPr>
              <a:t>gehiegi hartzeagatik sortzen den zefalea </a:t>
            </a:r>
            <a:r>
              <a:rPr lang="eu-ES" dirty="0">
                <a:latin typeface="+mj-lt"/>
              </a:rPr>
              <a:t>gero eta ezagunagoa da. </a:t>
            </a:r>
            <a:r>
              <a:rPr lang="eu-ES" b="1" dirty="0">
                <a:latin typeface="+mj-lt"/>
              </a:rPr>
              <a:t>Herritarren % 1ek </a:t>
            </a:r>
            <a:r>
              <a:rPr lang="eu-ES" dirty="0">
                <a:latin typeface="+mj-lt"/>
              </a:rPr>
              <a:t>inguruk jasaten du, eta normalean </a:t>
            </a:r>
            <a:r>
              <a:rPr lang="eu-ES" dirty="0" err="1">
                <a:latin typeface="+mj-lt"/>
              </a:rPr>
              <a:t>migraina</a:t>
            </a:r>
            <a:r>
              <a:rPr lang="eu-ES" dirty="0">
                <a:latin typeface="+mj-lt"/>
              </a:rPr>
              <a:t> da </a:t>
            </a:r>
            <a:r>
              <a:rPr lang="eu-ES" dirty="0" smtClean="0">
                <a:latin typeface="+mj-lt"/>
              </a:rPr>
              <a:t>jatorria</a:t>
            </a:r>
            <a:r>
              <a:rPr lang="eu-ES" dirty="0" smtClean="0"/>
              <a:t>. </a:t>
            </a:r>
            <a:endParaRPr lang="es-E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625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936104"/>
          </a:xfrm>
        </p:spPr>
        <p:txBody>
          <a:bodyPr/>
          <a:lstStyle/>
          <a:p>
            <a:r>
              <a:rPr lang="es-ES" sz="3600" cap="all" dirty="0" err="1" smtClean="0"/>
              <a:t>DIAGNoSTIkOa</a:t>
            </a:r>
            <a:endParaRPr lang="es-ES" sz="3600" cap="all" dirty="0" smtClean="0"/>
          </a:p>
        </p:txBody>
      </p:sp>
      <p:sp>
        <p:nvSpPr>
          <p:cNvPr id="2" name="1 Rectángulo"/>
          <p:cNvSpPr/>
          <p:nvPr/>
        </p:nvSpPr>
        <p:spPr>
          <a:xfrm>
            <a:off x="395536" y="836712"/>
            <a:ext cx="856895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u-ES" sz="2000" dirty="0">
                <a:latin typeface="+mj-lt"/>
              </a:rPr>
              <a:t>Paziente gehienak </a:t>
            </a:r>
            <a:r>
              <a:rPr lang="eu-ES" sz="2000" b="1" dirty="0" err="1">
                <a:latin typeface="+mj-lt"/>
              </a:rPr>
              <a:t>anamnesi</a:t>
            </a:r>
            <a:r>
              <a:rPr lang="eu-ES" sz="2000" dirty="0">
                <a:latin typeface="+mj-lt"/>
              </a:rPr>
              <a:t> egoki baten bidez </a:t>
            </a:r>
            <a:r>
              <a:rPr lang="eu-ES" sz="2000" b="1" dirty="0">
                <a:latin typeface="+mj-lt"/>
              </a:rPr>
              <a:t>eta miaketa zehatz bat </a:t>
            </a:r>
            <a:r>
              <a:rPr lang="eu-ES" sz="2000" dirty="0">
                <a:latin typeface="+mj-lt"/>
              </a:rPr>
              <a:t>eginez diagnostika </a:t>
            </a:r>
            <a:r>
              <a:rPr lang="eu-ES" sz="2000" dirty="0" smtClean="0">
                <a:latin typeface="+mj-lt"/>
              </a:rPr>
              <a:t>daitezke.</a:t>
            </a:r>
            <a:endParaRPr lang="es-ES" sz="2000" b="1" dirty="0" smtClean="0">
              <a:latin typeface="+mj-lt"/>
            </a:endParaRPr>
          </a:p>
          <a:p>
            <a:pPr lvl="1"/>
            <a:r>
              <a:rPr lang="eu-ES" sz="2000" dirty="0" err="1">
                <a:latin typeface="+mj-lt"/>
              </a:rPr>
              <a:t>Migrainaren</a:t>
            </a:r>
            <a:r>
              <a:rPr lang="eu-ES" sz="2000" dirty="0">
                <a:latin typeface="+mj-lt"/>
              </a:rPr>
              <a:t> irizpide diagnostikoak (ICHD-3ren arabera</a:t>
            </a:r>
            <a:r>
              <a:rPr lang="eu-ES" sz="2000" dirty="0" smtClean="0">
                <a:latin typeface="+mj-lt"/>
              </a:rPr>
              <a:t>):</a:t>
            </a:r>
          </a:p>
          <a:p>
            <a:endParaRPr lang="eu-ES" sz="2000" dirty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8" t="19667" r="21614" b="24870"/>
          <a:stretch/>
        </p:blipFill>
        <p:spPr bwMode="auto">
          <a:xfrm>
            <a:off x="827584" y="1844825"/>
            <a:ext cx="7272808" cy="345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379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936104"/>
          </a:xfrm>
        </p:spPr>
        <p:txBody>
          <a:bodyPr/>
          <a:lstStyle/>
          <a:p>
            <a:r>
              <a:rPr lang="es-ES" sz="3600" cap="all" dirty="0" err="1" smtClean="0"/>
              <a:t>TRATAMENdua</a:t>
            </a:r>
            <a:endParaRPr lang="es-ES" sz="3600" cap="all" dirty="0" smtClean="0"/>
          </a:p>
        </p:txBody>
      </p:sp>
      <p:sp>
        <p:nvSpPr>
          <p:cNvPr id="2" name="1 Rectángulo"/>
          <p:cNvSpPr/>
          <p:nvPr/>
        </p:nvSpPr>
        <p:spPr>
          <a:xfrm>
            <a:off x="251520" y="1196752"/>
            <a:ext cx="8781280" cy="36933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>
                <a:latin typeface="+mj-lt"/>
              </a:rPr>
              <a:t>Gaur egun </a:t>
            </a:r>
            <a:r>
              <a:rPr lang="eu-ES" sz="2000" b="1" dirty="0">
                <a:latin typeface="+mj-lt"/>
              </a:rPr>
              <a:t>ez dago </a:t>
            </a:r>
            <a:r>
              <a:rPr lang="eu-ES" sz="2000" b="1" dirty="0" err="1">
                <a:latin typeface="+mj-lt"/>
              </a:rPr>
              <a:t>migraina</a:t>
            </a:r>
            <a:r>
              <a:rPr lang="eu-ES" sz="2000" b="1" dirty="0">
                <a:latin typeface="+mj-lt"/>
              </a:rPr>
              <a:t> sendatzen duen tratamendurik </a:t>
            </a:r>
            <a:endParaRPr lang="eu-ES" sz="2000" b="1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b="1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 err="1">
                <a:latin typeface="+mj-lt"/>
              </a:rPr>
              <a:t>Migrainaren</a:t>
            </a:r>
            <a:r>
              <a:rPr lang="eu-ES" sz="2000" dirty="0">
                <a:latin typeface="+mj-lt"/>
              </a:rPr>
              <a:t> kudeaketa </a:t>
            </a:r>
            <a:r>
              <a:rPr lang="eu-ES" sz="2000" dirty="0" err="1">
                <a:latin typeface="+mj-lt"/>
              </a:rPr>
              <a:t>farmakologikoa</a:t>
            </a:r>
            <a:r>
              <a:rPr lang="eu-ES" sz="2000" dirty="0">
                <a:latin typeface="+mj-lt"/>
              </a:rPr>
              <a:t> gertakari akutuen tratamendu sintomatikoan oinarritzen da; eta kasu batzuetan, prebentziozko tratamendua ere erabiltzen</a:t>
            </a:r>
            <a:r>
              <a:rPr lang="eu-ES" sz="2000" dirty="0" err="1">
                <a:latin typeface="+mj-lt"/>
              </a:rPr>
              <a:t> da. </a:t>
            </a:r>
            <a:endParaRPr lang="eu-ES" sz="2000" dirty="0" err="1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u-ES" sz="2000" dirty="0" err="1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b="1" dirty="0" smtClean="0">
                <a:latin typeface="+mj-lt"/>
              </a:rPr>
              <a:t>AAS</a:t>
            </a:r>
            <a:r>
              <a:rPr lang="eu-ES" sz="2000" dirty="0" smtClean="0">
                <a:latin typeface="+mj-lt"/>
              </a:rPr>
              <a:t>, </a:t>
            </a:r>
            <a:r>
              <a:rPr lang="eu-ES" sz="2000" b="1" dirty="0" err="1">
                <a:latin typeface="+mj-lt"/>
              </a:rPr>
              <a:t>AIEE</a:t>
            </a:r>
            <a:r>
              <a:rPr lang="eu-ES" sz="2000" dirty="0" err="1">
                <a:latin typeface="+mj-lt"/>
              </a:rPr>
              <a:t>ak</a:t>
            </a:r>
            <a:r>
              <a:rPr lang="eu-ES" sz="2000" dirty="0">
                <a:latin typeface="+mj-lt"/>
              </a:rPr>
              <a:t>, eta </a:t>
            </a:r>
            <a:r>
              <a:rPr lang="eu-ES" sz="2000" b="1" dirty="0" err="1">
                <a:latin typeface="+mj-lt"/>
              </a:rPr>
              <a:t>triptanak</a:t>
            </a:r>
            <a:r>
              <a:rPr lang="eu-ES" sz="2000" b="1" dirty="0">
                <a:latin typeface="+mj-lt"/>
              </a:rPr>
              <a:t> lehen aukerako tratamenduak </a:t>
            </a:r>
            <a:r>
              <a:rPr lang="eu-ES" sz="2000" dirty="0">
                <a:latin typeface="+mj-lt"/>
              </a:rPr>
              <a:t>dira. </a:t>
            </a:r>
            <a:endParaRPr lang="eu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 smtClean="0">
                <a:latin typeface="+mj-lt"/>
              </a:rPr>
              <a:t>Estrategia </a:t>
            </a:r>
            <a:r>
              <a:rPr lang="eu-ES" sz="2000" dirty="0" err="1" smtClean="0">
                <a:latin typeface="+mj-lt"/>
              </a:rPr>
              <a:t>indibidualizatua</a:t>
            </a:r>
            <a:r>
              <a:rPr lang="eu-ES" sz="2000" dirty="0" smtClean="0">
                <a:latin typeface="+mj-lt"/>
              </a:rPr>
              <a:t> izan behar da eta </a:t>
            </a:r>
            <a:r>
              <a:rPr lang="eu-ES" sz="2000" dirty="0">
                <a:latin typeface="+mj-lt"/>
              </a:rPr>
              <a:t>faktore hauen arabera </a:t>
            </a:r>
            <a:r>
              <a:rPr lang="eu-ES" sz="2000" dirty="0" smtClean="0">
                <a:latin typeface="+mj-lt"/>
              </a:rPr>
              <a:t>:</a:t>
            </a:r>
            <a:endParaRPr lang="es-ES" sz="2000" dirty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u-ES" sz="1800" dirty="0" smtClean="0">
                <a:latin typeface="+mj-lt"/>
              </a:rPr>
              <a:t>krisien </a:t>
            </a:r>
            <a:r>
              <a:rPr lang="eu-ES" sz="1800" dirty="0">
                <a:latin typeface="+mj-lt"/>
              </a:rPr>
              <a:t>intentsitatea eta </a:t>
            </a:r>
            <a:r>
              <a:rPr lang="eu-ES" sz="1800" dirty="0" smtClean="0">
                <a:latin typeface="+mj-lt"/>
              </a:rPr>
              <a:t>maiztasuna 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u-ES" sz="1800" dirty="0"/>
              <a:t>goragaleak edo </a:t>
            </a:r>
            <a:r>
              <a:rPr lang="eu-ES" sz="1800" dirty="0" smtClean="0"/>
              <a:t>gorakoak badaude 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1800" dirty="0" err="1" smtClean="0">
                <a:latin typeface="+mj-lt"/>
              </a:rPr>
              <a:t>Pazientearen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lehentasunak</a:t>
            </a:r>
            <a:endParaRPr lang="es-ES" sz="1800" dirty="0" smtClean="0">
              <a:latin typeface="+mj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42160" y="4011741"/>
            <a:ext cx="36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1800" dirty="0" err="1" smtClean="0">
                <a:latin typeface="+mj-lt"/>
              </a:rPr>
              <a:t>komorbilitateak</a:t>
            </a:r>
            <a:endParaRPr lang="es-ES" sz="1800" dirty="0" smtClean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1800" dirty="0" err="1" smtClean="0">
                <a:latin typeface="+mj-lt"/>
              </a:rPr>
              <a:t>tratamendu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konkomitanteak</a:t>
            </a:r>
            <a:endParaRPr lang="es-E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782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936104"/>
          </a:xfrm>
        </p:spPr>
        <p:txBody>
          <a:bodyPr/>
          <a:lstStyle/>
          <a:p>
            <a:r>
              <a:rPr lang="es-ES" sz="3600" cap="all" dirty="0" err="1" smtClean="0"/>
              <a:t>TRATAMENdua</a:t>
            </a:r>
            <a:endParaRPr lang="es-ES" sz="3600" cap="all" dirty="0" smtClean="0"/>
          </a:p>
        </p:txBody>
      </p:sp>
      <p:sp>
        <p:nvSpPr>
          <p:cNvPr id="2" name="1 Rectángulo"/>
          <p:cNvSpPr/>
          <p:nvPr/>
        </p:nvSpPr>
        <p:spPr>
          <a:xfrm>
            <a:off x="539552" y="1628800"/>
            <a:ext cx="8493248" cy="31393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j-lt"/>
              </a:rPr>
              <a:t>Garrantzitsua</a:t>
            </a:r>
            <a:r>
              <a:rPr lang="es-ES" sz="2000" dirty="0" smtClean="0">
                <a:latin typeface="+mj-lt"/>
              </a:rPr>
              <a:t> da: 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u-ES" sz="2000" b="1" dirty="0" smtClean="0">
                <a:latin typeface="+mj-lt"/>
              </a:rPr>
              <a:t>Ohiturei</a:t>
            </a:r>
            <a:r>
              <a:rPr lang="eu-ES" sz="2000" dirty="0" smtClean="0">
                <a:latin typeface="+mj-lt"/>
              </a:rPr>
              <a:t> </a:t>
            </a:r>
            <a:r>
              <a:rPr lang="eu-ES" sz="2000" dirty="0">
                <a:latin typeface="+mj-lt"/>
              </a:rPr>
              <a:t>eustea otorduetan, ariketetan eta </a:t>
            </a:r>
            <a:r>
              <a:rPr lang="eu-ES" sz="2000" dirty="0" smtClean="0">
                <a:latin typeface="+mj-lt"/>
              </a:rPr>
              <a:t>loaldian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u-ES" sz="2000" dirty="0" smtClean="0">
                <a:latin typeface="+mj-lt"/>
              </a:rPr>
              <a:t>Modu </a:t>
            </a:r>
            <a:r>
              <a:rPr lang="eu-ES" sz="2000" dirty="0">
                <a:latin typeface="+mj-lt"/>
              </a:rPr>
              <a:t>egokian </a:t>
            </a:r>
            <a:r>
              <a:rPr lang="eu-ES" sz="2000" b="1" dirty="0" smtClean="0">
                <a:latin typeface="+mj-lt"/>
              </a:rPr>
              <a:t>hidratatzea</a:t>
            </a:r>
            <a:r>
              <a:rPr lang="eu-ES" sz="2000" dirty="0" smtClean="0">
                <a:latin typeface="+mj-lt"/>
              </a:rPr>
              <a:t>.</a:t>
            </a:r>
            <a:endParaRPr lang="es-ES" sz="2000" dirty="0" smtClean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u-ES" sz="2000" dirty="0" smtClean="0">
                <a:latin typeface="+mj-lt"/>
              </a:rPr>
              <a:t>Faktore</a:t>
            </a:r>
            <a:r>
              <a:rPr lang="eu-ES" sz="2000" b="1" dirty="0" smtClean="0">
                <a:latin typeface="+mj-lt"/>
              </a:rPr>
              <a:t> </a:t>
            </a:r>
            <a:r>
              <a:rPr lang="eu-ES" sz="2000" b="1" dirty="0">
                <a:latin typeface="+mj-lt"/>
              </a:rPr>
              <a:t>abiarazleak </a:t>
            </a:r>
            <a:r>
              <a:rPr lang="eu-ES" sz="2000" dirty="0" smtClean="0">
                <a:latin typeface="+mj-lt"/>
              </a:rPr>
              <a:t>saihestea</a:t>
            </a:r>
            <a:endParaRPr lang="es-ES" sz="2000" dirty="0" smtClean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u-ES" sz="2000" b="1" dirty="0" smtClean="0">
                <a:latin typeface="+mj-lt"/>
              </a:rPr>
              <a:t>Lasaitasuna</a:t>
            </a:r>
            <a:r>
              <a:rPr lang="eu-ES" sz="2000" dirty="0" smtClean="0">
                <a:latin typeface="+mj-lt"/>
              </a:rPr>
              <a:t> </a:t>
            </a:r>
            <a:r>
              <a:rPr lang="eu-ES" sz="2000" dirty="0">
                <a:latin typeface="+mj-lt"/>
              </a:rPr>
              <a:t>eragiten duten </a:t>
            </a:r>
            <a:r>
              <a:rPr lang="eu-ES" sz="2000" dirty="0" smtClean="0">
                <a:latin typeface="+mj-lt"/>
              </a:rPr>
              <a:t>jarduerak</a:t>
            </a: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2000" dirty="0" err="1">
                <a:latin typeface="+mj-lt"/>
              </a:rPr>
              <a:t>Farmakologikoak</a:t>
            </a:r>
            <a:r>
              <a:rPr lang="eu-ES" sz="2000" dirty="0">
                <a:latin typeface="+mj-lt"/>
              </a:rPr>
              <a:t> ez diren prebentziozko neurriak:  ariketa aerobikoa, </a:t>
            </a:r>
            <a:r>
              <a:rPr lang="eu-ES" sz="2000" dirty="0" err="1">
                <a:latin typeface="+mj-lt"/>
              </a:rPr>
              <a:t>biofeedbacka</a:t>
            </a:r>
            <a:r>
              <a:rPr lang="eu-ES" sz="2000" dirty="0">
                <a:latin typeface="+mj-lt"/>
              </a:rPr>
              <a:t>, terapia </a:t>
            </a:r>
            <a:r>
              <a:rPr lang="eu-ES" sz="2000" dirty="0" err="1">
                <a:latin typeface="+mj-lt"/>
              </a:rPr>
              <a:t>kognitibo-konduktualak</a:t>
            </a:r>
            <a:r>
              <a:rPr lang="eu-ES" sz="2000" dirty="0">
                <a:latin typeface="+mj-lt"/>
              </a:rPr>
              <a:t>, akupuntura, eta azalean zeharreko nerbio estimulazio elektrikoa (TENS </a:t>
            </a:r>
            <a:r>
              <a:rPr lang="eu-ES" sz="2000" dirty="0" err="1" smtClean="0">
                <a:latin typeface="+mj-lt"/>
              </a:rPr>
              <a:t>supraorbitala</a:t>
            </a:r>
            <a:r>
              <a:rPr lang="eu-ES" sz="2000" dirty="0" smtClean="0">
                <a:latin typeface="+mj-lt"/>
              </a:rPr>
              <a:t>).</a:t>
            </a: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73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99740"/>
            <a:ext cx="8229600" cy="936104"/>
          </a:xfrm>
        </p:spPr>
        <p:txBody>
          <a:bodyPr/>
          <a:lstStyle/>
          <a:p>
            <a:r>
              <a:rPr lang="es-ES" sz="3600" cap="all" dirty="0" err="1" smtClean="0"/>
              <a:t>TRATAMENdu</a:t>
            </a:r>
            <a:r>
              <a:rPr lang="es-ES" sz="3600" cap="all" dirty="0" smtClean="0"/>
              <a:t> </a:t>
            </a:r>
            <a:r>
              <a:rPr lang="es-ES" sz="3600" cap="all" dirty="0" err="1" smtClean="0"/>
              <a:t>AkUtua</a:t>
            </a:r>
            <a:endParaRPr lang="es-ES" sz="3600" cap="all" dirty="0" smtClean="0"/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11324" y="836712"/>
            <a:ext cx="849694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696" y="995416"/>
            <a:ext cx="8925296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b="1" dirty="0" smtClean="0">
                <a:latin typeface="+mj-lt"/>
              </a:rPr>
              <a:t>Helburua:</a:t>
            </a:r>
            <a:r>
              <a:rPr lang="eu-ES" sz="1800" dirty="0" smtClean="0">
                <a:latin typeface="+mj-lt"/>
              </a:rPr>
              <a:t> </a:t>
            </a:r>
            <a:r>
              <a:rPr lang="eu-ES" sz="1800" dirty="0">
                <a:latin typeface="+mj-lt"/>
              </a:rPr>
              <a:t>zefalearen intentsitatea eta </a:t>
            </a:r>
            <a:r>
              <a:rPr lang="eu-ES" sz="1800" dirty="0" err="1">
                <a:latin typeface="+mj-lt"/>
              </a:rPr>
              <a:t>migrainaren</a:t>
            </a:r>
            <a:r>
              <a:rPr lang="eu-ES" sz="1800" dirty="0">
                <a:latin typeface="+mj-lt"/>
              </a:rPr>
              <a:t> beste sintoma batzuk desagerraraztea edo nabarmenki murriztea</a:t>
            </a:r>
            <a:r>
              <a:rPr lang="eu-ES" sz="1800" dirty="0" err="1">
                <a:latin typeface="+mj-lt"/>
              </a:rPr>
              <a:t> da. </a:t>
            </a:r>
            <a:endParaRPr lang="eu-ES" sz="1800" dirty="0" err="1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>
                <a:latin typeface="+mj-lt"/>
              </a:rPr>
              <a:t>Tratamendua eraginkorragoa da pazienteak </a:t>
            </a:r>
            <a:r>
              <a:rPr lang="eu-ES" sz="1800" dirty="0" err="1">
                <a:latin typeface="+mj-lt"/>
              </a:rPr>
              <a:t>migraina-zefalea</a:t>
            </a:r>
            <a:r>
              <a:rPr lang="eu-ES" sz="1800" dirty="0">
                <a:latin typeface="+mj-lt"/>
              </a:rPr>
              <a:t> </a:t>
            </a:r>
            <a:r>
              <a:rPr lang="eu-ES" sz="1800" b="1" dirty="0">
                <a:latin typeface="+mj-lt"/>
              </a:rPr>
              <a:t>identifikatu bezain laster </a:t>
            </a:r>
            <a:r>
              <a:rPr lang="eu-ES" sz="1800" dirty="0">
                <a:latin typeface="+mj-lt"/>
              </a:rPr>
              <a:t>ekiten </a:t>
            </a:r>
            <a:r>
              <a:rPr lang="eu-ES" sz="1800" dirty="0" smtClean="0">
                <a:latin typeface="+mj-lt"/>
              </a:rPr>
              <a:t>bazaio.</a:t>
            </a:r>
            <a:r>
              <a:rPr lang="es-ES" sz="1800" dirty="0" smtClean="0">
                <a:latin typeface="+mj-lt"/>
              </a:rPr>
              <a:t> </a:t>
            </a:r>
            <a:r>
              <a:rPr lang="eu-ES" sz="1800" dirty="0">
                <a:latin typeface="+mj-lt"/>
              </a:rPr>
              <a:t>Dosi handi bakar bat hainbat dosi txiki baino eraginkorragoa da </a:t>
            </a:r>
            <a:r>
              <a:rPr lang="eu-ES" sz="1800" dirty="0" smtClean="0">
                <a:latin typeface="+mj-lt"/>
              </a:rPr>
              <a:t>.</a:t>
            </a:r>
            <a:endParaRPr lang="es-ES" sz="1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>
                <a:latin typeface="+mj-lt"/>
              </a:rPr>
              <a:t>Tratamendua mailakatua edo geruzatua izan daiteke. Tratamendu </a:t>
            </a:r>
            <a:r>
              <a:rPr lang="eu-ES" sz="1800" b="1" dirty="0">
                <a:latin typeface="+mj-lt"/>
              </a:rPr>
              <a:t>mailakatuan</a:t>
            </a:r>
            <a:r>
              <a:rPr lang="eu-ES" sz="1800" dirty="0">
                <a:latin typeface="+mj-lt"/>
              </a:rPr>
              <a:t>, lehen aukeran analgesikoen (AAS) edo </a:t>
            </a:r>
            <a:r>
              <a:rPr lang="eu-ES" sz="1800" dirty="0" err="1">
                <a:latin typeface="+mj-lt"/>
              </a:rPr>
              <a:t>AIEEen</a:t>
            </a:r>
            <a:r>
              <a:rPr lang="eu-ES" sz="1800" dirty="0">
                <a:latin typeface="+mj-lt"/>
              </a:rPr>
              <a:t> dosi handiak erabiltzen dira, eta, hiru </a:t>
            </a:r>
            <a:r>
              <a:rPr lang="eu-ES" sz="1800" dirty="0" err="1">
                <a:latin typeface="+mj-lt"/>
              </a:rPr>
              <a:t>migraina-krisitan</a:t>
            </a:r>
            <a:r>
              <a:rPr lang="eu-ES" sz="1800" dirty="0">
                <a:latin typeface="+mj-lt"/>
              </a:rPr>
              <a:t> eraginkorrak ez badira, </a:t>
            </a:r>
            <a:r>
              <a:rPr lang="eu-ES" sz="1800" dirty="0" err="1">
                <a:latin typeface="+mj-lt"/>
              </a:rPr>
              <a:t>triptanak</a:t>
            </a:r>
            <a:r>
              <a:rPr lang="eu-ES" sz="1800" dirty="0">
                <a:latin typeface="+mj-lt"/>
              </a:rPr>
              <a:t> erabiltzen dira. Tratamendu </a:t>
            </a:r>
            <a:r>
              <a:rPr lang="eu-ES" sz="1800" b="1" dirty="0">
                <a:latin typeface="+mj-lt"/>
              </a:rPr>
              <a:t>geruzatuan</a:t>
            </a:r>
            <a:r>
              <a:rPr lang="eu-ES" sz="1800" dirty="0">
                <a:latin typeface="+mj-lt"/>
              </a:rPr>
              <a:t>, pazienteek analgesikoen edo </a:t>
            </a:r>
            <a:r>
              <a:rPr lang="eu-ES" sz="1800" dirty="0" err="1">
                <a:latin typeface="+mj-lt"/>
              </a:rPr>
              <a:t>AIEEen</a:t>
            </a:r>
            <a:r>
              <a:rPr lang="eu-ES" sz="1800" dirty="0">
                <a:latin typeface="+mj-lt"/>
              </a:rPr>
              <a:t> dosi handiak erabil ditzakete buruko min arin baterako, eta </a:t>
            </a:r>
            <a:r>
              <a:rPr lang="eu-ES" sz="1800" dirty="0" err="1">
                <a:latin typeface="+mj-lt"/>
              </a:rPr>
              <a:t>triptanak</a:t>
            </a:r>
            <a:r>
              <a:rPr lang="eu-ES" sz="1800" dirty="0">
                <a:latin typeface="+mj-lt"/>
              </a:rPr>
              <a:t>, berriz, mina handiagoa bada </a:t>
            </a:r>
            <a:r>
              <a:rPr lang="eu-ES" sz="1800" dirty="0" smtClean="0">
                <a:latin typeface="+mj-lt"/>
              </a:rPr>
              <a:t>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u-ES" sz="1800" dirty="0">
                <a:latin typeface="+mj-lt"/>
              </a:rPr>
              <a:t>Tratamendu akutu bat hasten denean, garrantzitsua da pazienteari farmako gehiegi hartzeagatik sortzen den zefalea izateko arriskua dagoela </a:t>
            </a:r>
            <a:r>
              <a:rPr lang="eu-ES" sz="1800" dirty="0" smtClean="0">
                <a:latin typeface="+mj-lt"/>
              </a:rPr>
              <a:t>jakinaraztea </a:t>
            </a:r>
            <a:r>
              <a:rPr lang="eu-ES" sz="1800" dirty="0">
                <a:latin typeface="+mj-lt"/>
              </a:rPr>
              <a:t>, bai eta hilabete bakoitzean tratamendu sintomatikoa jasotzen den egun-kopurua murriztea </a:t>
            </a:r>
            <a:r>
              <a:rPr lang="eu-ES" sz="1800" dirty="0" smtClean="0">
                <a:latin typeface="+mj-lt"/>
              </a:rPr>
              <a:t>ere.</a:t>
            </a:r>
            <a:endParaRPr lang="es-E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96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3195</TotalTime>
  <Words>2204</Words>
  <Application>Microsoft Office PowerPoint</Application>
  <PresentationFormat>Presentación en pantalla (4:3)</PresentationFormat>
  <Paragraphs>266</Paragraphs>
  <Slides>29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3_Diseño personalizado</vt:lpstr>
      <vt:lpstr> MIGRAINAREN TRATAMENDUA    26 Lib, 9 zk. 2018</vt:lpstr>
      <vt:lpstr>Aurkibidea</vt:lpstr>
      <vt:lpstr>SARRERA </vt:lpstr>
      <vt:lpstr>sarrera</vt:lpstr>
      <vt:lpstr>Sarrera</vt:lpstr>
      <vt:lpstr>DIAGNoSTIkOa</vt:lpstr>
      <vt:lpstr>TRATAMENdua</vt:lpstr>
      <vt:lpstr>TRATAMENdua</vt:lpstr>
      <vt:lpstr>TRATAMENdu AkUtua</vt:lpstr>
      <vt:lpstr>TRATAMENdu akutua: ANALGeSIkoak eta AIeE</vt:lpstr>
      <vt:lpstr>TRATAMENdu AkUtua: TRIPTANak</vt:lpstr>
      <vt:lpstr>TRATAMENdu AkUtua: TRIPTANak</vt:lpstr>
      <vt:lpstr>TRATAMENdu AkUtua: TRIPTANak</vt:lpstr>
      <vt:lpstr>TRATAMENdu AkUtua: TRIPTANak</vt:lpstr>
      <vt:lpstr>TRATAMENdu AkUtua:  ANTIEMETIKOAK</vt:lpstr>
      <vt:lpstr>TRATAMENDU AKUTUA: Beste farmako batzuk </vt:lpstr>
      <vt:lpstr>PREBENTZIOZKO TRATAMENDUA</vt:lpstr>
      <vt:lpstr>PREBENTZIOZKO TRATAMENDUA</vt:lpstr>
      <vt:lpstr>PREBENTZIOZKO TRATAMENDUA</vt:lpstr>
      <vt:lpstr>OSPITALEKO PREBENTZIOZKO TRATAMENDUAK </vt:lpstr>
      <vt:lpstr>OSPITALEKO PREBENTZIOZKO TRATAMENDUAK</vt:lpstr>
      <vt:lpstr>MIGRAINA MENSTRUALAREN PROFILAXIA</vt:lpstr>
      <vt:lpstr>HAURDUNALDIKO MIGRAINAREN TRATAMENDUA</vt:lpstr>
      <vt:lpstr>MIGRAINAREN TRATAMENDUA HAUR ETA NERABEETAN  </vt:lpstr>
      <vt:lpstr>MIGRAINAREN TRATAMENDUA HAUR ETA NERABEETAN</vt:lpstr>
      <vt:lpstr>MIGRAINAREN TRATAMENDUA HAUR ETA NERABEETAN</vt:lpstr>
      <vt:lpstr>MIGRAINAREN TRATAMENDUA HAUR ETA NERABEETAN</vt:lpstr>
      <vt:lpstr>FARMAKO GEHIEGI HARTZEAGATIK AZALTZEN DEN ZEFALEA </vt:lpstr>
      <vt:lpstr>Informazio gehiago eta bibliografia…</vt:lpstr>
    </vt:vector>
  </TitlesOfParts>
  <Company>N.G.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Gonzalez-Pinto Diaz, Teresa</cp:lastModifiedBy>
  <cp:revision>355</cp:revision>
  <cp:lastPrinted>2018-12-21T10:09:00Z</cp:lastPrinted>
  <dcterms:created xsi:type="dcterms:W3CDTF">2007-11-13T08:52:06Z</dcterms:created>
  <dcterms:modified xsi:type="dcterms:W3CDTF">2019-02-06T11:28:10Z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